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4" r:id="rId18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0"/>
    <p:restoredTop sz="94694"/>
  </p:normalViewPr>
  <p:slideViewPr>
    <p:cSldViewPr>
      <p:cViewPr varScale="1">
        <p:scale>
          <a:sx n="138" d="100"/>
          <a:sy n="138" d="100"/>
        </p:scale>
        <p:origin x="4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712D4-BC81-014C-8B16-BD2C00428305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A2221-76E9-2F43-8628-9BDC1BCA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6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5139" y="194611"/>
            <a:ext cx="5555615" cy="353943"/>
          </a:xfrm>
        </p:spPr>
        <p:txBody>
          <a:bodyPr lIns="0" tIns="0" rIns="0" bIns="0"/>
          <a:lstStyle>
            <a:lvl1pPr algn="ctr"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5DB89-B2F1-7DF0-5518-5B74FB1E7AEB}"/>
              </a:ext>
            </a:extLst>
          </p:cNvPr>
          <p:cNvSpPr/>
          <p:nvPr userDrawn="1"/>
        </p:nvSpPr>
        <p:spPr>
          <a:xfrm>
            <a:off x="7772400" y="146127"/>
            <a:ext cx="1228301" cy="47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E0F9731-420C-923C-46B7-606A9CF30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7291" y="247637"/>
            <a:ext cx="1058518" cy="2704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4A2538-74E6-29FB-57BB-F3A24F7A249F}"/>
              </a:ext>
            </a:extLst>
          </p:cNvPr>
          <p:cNvCxnSpPr/>
          <p:nvPr userDrawn="1"/>
        </p:nvCxnSpPr>
        <p:spPr>
          <a:xfrm>
            <a:off x="7543800" y="146127"/>
            <a:ext cx="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7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010911"/>
            <a:ext cx="9144000" cy="134620"/>
          </a:xfrm>
          <a:custGeom>
            <a:avLst/>
            <a:gdLst/>
            <a:ahLst/>
            <a:cxnLst/>
            <a:rect l="l" t="t" r="r" b="b"/>
            <a:pathLst>
              <a:path w="9144000" h="134620">
                <a:moveTo>
                  <a:pt x="9144000" y="0"/>
                </a:moveTo>
                <a:lnTo>
                  <a:pt x="0" y="0"/>
                </a:lnTo>
                <a:lnTo>
                  <a:pt x="0" y="134112"/>
                </a:lnTo>
                <a:lnTo>
                  <a:pt x="9144000" y="134112"/>
                </a:lnTo>
                <a:lnTo>
                  <a:pt x="91440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47" y="149451"/>
            <a:ext cx="679262" cy="28946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44523" y="359473"/>
            <a:ext cx="7999730" cy="9525"/>
          </a:xfrm>
          <a:custGeom>
            <a:avLst/>
            <a:gdLst/>
            <a:ahLst/>
            <a:cxnLst/>
            <a:rect l="l" t="t" r="r" b="b"/>
            <a:pathLst>
              <a:path w="7999730" h="9525">
                <a:moveTo>
                  <a:pt x="0" y="9525"/>
                </a:moveTo>
                <a:lnTo>
                  <a:pt x="7999476" y="9525"/>
                </a:lnTo>
                <a:lnTo>
                  <a:pt x="799947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C0912D-9331-0042-8413-73594EDD6CD0}"/>
              </a:ext>
            </a:extLst>
          </p:cNvPr>
          <p:cNvSpPr/>
          <p:nvPr userDrawn="1"/>
        </p:nvSpPr>
        <p:spPr>
          <a:xfrm>
            <a:off x="0" y="0"/>
            <a:ext cx="9144000" cy="8201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5FC4F1-0139-CF41-A799-7E278EFD4D43}"/>
              </a:ext>
            </a:extLst>
          </p:cNvPr>
          <p:cNvCxnSpPr/>
          <p:nvPr userDrawn="1"/>
        </p:nvCxnSpPr>
        <p:spPr>
          <a:xfrm>
            <a:off x="1600200" y="133514"/>
            <a:ext cx="0" cy="5340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4C3DFDF-52DF-B742-AA36-A55E7F8D0055}"/>
              </a:ext>
            </a:extLst>
          </p:cNvPr>
          <p:cNvSpPr/>
          <p:nvPr userDrawn="1"/>
        </p:nvSpPr>
        <p:spPr>
          <a:xfrm>
            <a:off x="0" y="5016336"/>
            <a:ext cx="9144000" cy="131926"/>
          </a:xfrm>
          <a:prstGeom prst="rect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3571"/>
            <a:ext cx="7772400" cy="353943"/>
          </a:xfrm>
          <a:noFill/>
          <a:ln>
            <a:noFill/>
          </a:ln>
        </p:spPr>
        <p:txBody>
          <a:bodyPr/>
          <a:lstStyle>
            <a:lvl1pPr algn="l">
              <a:defRPr sz="23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FC1DE-6CBD-7A19-B33B-8162F2A1656D}"/>
              </a:ext>
            </a:extLst>
          </p:cNvPr>
          <p:cNvSpPr/>
          <p:nvPr userDrawn="1"/>
        </p:nvSpPr>
        <p:spPr>
          <a:xfrm>
            <a:off x="195883" y="163783"/>
            <a:ext cx="1228301" cy="47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841AD4-9065-9C73-FF3A-F20848060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775" y="265294"/>
            <a:ext cx="1058518" cy="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3999" cy="51449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820419"/>
          </a:xfrm>
          <a:custGeom>
            <a:avLst/>
            <a:gdLst/>
            <a:ahLst/>
            <a:cxnLst/>
            <a:rect l="l" t="t" r="r" b="b"/>
            <a:pathLst>
              <a:path w="9144000" h="820419">
                <a:moveTo>
                  <a:pt x="9144000" y="0"/>
                </a:moveTo>
                <a:lnTo>
                  <a:pt x="0" y="0"/>
                </a:lnTo>
                <a:lnTo>
                  <a:pt x="0" y="819912"/>
                </a:lnTo>
                <a:lnTo>
                  <a:pt x="9144000" y="8199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2427" y="288035"/>
            <a:ext cx="631190" cy="264160"/>
          </a:xfrm>
          <a:custGeom>
            <a:avLst/>
            <a:gdLst/>
            <a:ahLst/>
            <a:cxnLst/>
            <a:rect l="l" t="t" r="r" b="b"/>
            <a:pathLst>
              <a:path w="631190" h="264159">
                <a:moveTo>
                  <a:pt x="131991" y="262293"/>
                </a:moveTo>
                <a:lnTo>
                  <a:pt x="49949" y="0"/>
                </a:lnTo>
                <a:lnTo>
                  <a:pt x="0" y="0"/>
                </a:lnTo>
                <a:lnTo>
                  <a:pt x="0" y="77266"/>
                </a:lnTo>
                <a:lnTo>
                  <a:pt x="21297" y="153301"/>
                </a:lnTo>
                <a:lnTo>
                  <a:pt x="0" y="153301"/>
                </a:lnTo>
                <a:lnTo>
                  <a:pt x="0" y="210718"/>
                </a:lnTo>
                <a:lnTo>
                  <a:pt x="35090" y="210718"/>
                </a:lnTo>
                <a:lnTo>
                  <a:pt x="49949" y="262293"/>
                </a:lnTo>
                <a:lnTo>
                  <a:pt x="131991" y="262293"/>
                </a:lnTo>
                <a:close/>
              </a:path>
              <a:path w="631190" h="264159">
                <a:moveTo>
                  <a:pt x="631063" y="70446"/>
                </a:moveTo>
                <a:lnTo>
                  <a:pt x="568731" y="0"/>
                </a:lnTo>
                <a:lnTo>
                  <a:pt x="568744" y="168389"/>
                </a:lnTo>
                <a:lnTo>
                  <a:pt x="567994" y="177609"/>
                </a:lnTo>
                <a:lnTo>
                  <a:pt x="532396" y="202298"/>
                </a:lnTo>
                <a:lnTo>
                  <a:pt x="503961" y="197891"/>
                </a:lnTo>
                <a:lnTo>
                  <a:pt x="489953" y="186055"/>
                </a:lnTo>
                <a:lnTo>
                  <a:pt x="485267" y="172313"/>
                </a:lnTo>
                <a:lnTo>
                  <a:pt x="484936" y="164452"/>
                </a:lnTo>
                <a:lnTo>
                  <a:pt x="484835" y="63093"/>
                </a:lnTo>
                <a:lnTo>
                  <a:pt x="484835" y="56184"/>
                </a:lnTo>
                <a:lnTo>
                  <a:pt x="484835" y="0"/>
                </a:lnTo>
                <a:lnTo>
                  <a:pt x="222173" y="0"/>
                </a:lnTo>
                <a:lnTo>
                  <a:pt x="222173" y="171729"/>
                </a:lnTo>
                <a:lnTo>
                  <a:pt x="222173" y="187769"/>
                </a:lnTo>
                <a:lnTo>
                  <a:pt x="218363" y="194589"/>
                </a:lnTo>
                <a:lnTo>
                  <a:pt x="212623" y="198843"/>
                </a:lnTo>
                <a:lnTo>
                  <a:pt x="206171" y="204165"/>
                </a:lnTo>
                <a:lnTo>
                  <a:pt x="197319" y="203809"/>
                </a:lnTo>
                <a:lnTo>
                  <a:pt x="154622" y="203809"/>
                </a:lnTo>
                <a:lnTo>
                  <a:pt x="154622" y="156400"/>
                </a:lnTo>
                <a:lnTo>
                  <a:pt x="202717" y="156400"/>
                </a:lnTo>
                <a:lnTo>
                  <a:pt x="209524" y="159854"/>
                </a:lnTo>
                <a:lnTo>
                  <a:pt x="217220" y="163664"/>
                </a:lnTo>
                <a:lnTo>
                  <a:pt x="222173" y="171729"/>
                </a:lnTo>
                <a:lnTo>
                  <a:pt x="222173" y="0"/>
                </a:lnTo>
                <a:lnTo>
                  <a:pt x="217220" y="0"/>
                </a:lnTo>
                <a:lnTo>
                  <a:pt x="217220" y="78422"/>
                </a:lnTo>
                <a:lnTo>
                  <a:pt x="217220" y="84531"/>
                </a:lnTo>
                <a:lnTo>
                  <a:pt x="214477" y="91008"/>
                </a:lnTo>
                <a:lnTo>
                  <a:pt x="203873" y="100926"/>
                </a:lnTo>
                <a:lnTo>
                  <a:pt x="194678" y="100571"/>
                </a:lnTo>
                <a:lnTo>
                  <a:pt x="154622" y="100571"/>
                </a:lnTo>
                <a:lnTo>
                  <a:pt x="154622" y="56184"/>
                </a:lnTo>
                <a:lnTo>
                  <a:pt x="185915" y="56184"/>
                </a:lnTo>
                <a:lnTo>
                  <a:pt x="197231" y="56908"/>
                </a:lnTo>
                <a:lnTo>
                  <a:pt x="207276" y="59994"/>
                </a:lnTo>
                <a:lnTo>
                  <a:pt x="214464" y="66725"/>
                </a:lnTo>
                <a:lnTo>
                  <a:pt x="217220" y="78422"/>
                </a:lnTo>
                <a:lnTo>
                  <a:pt x="217220" y="0"/>
                </a:lnTo>
                <a:lnTo>
                  <a:pt x="70726" y="0"/>
                </a:lnTo>
                <a:lnTo>
                  <a:pt x="152768" y="262293"/>
                </a:lnTo>
                <a:lnTo>
                  <a:pt x="200774" y="262293"/>
                </a:lnTo>
                <a:lnTo>
                  <a:pt x="219189" y="262013"/>
                </a:lnTo>
                <a:lnTo>
                  <a:pt x="272910" y="247408"/>
                </a:lnTo>
                <a:lnTo>
                  <a:pt x="297853" y="204165"/>
                </a:lnTo>
                <a:lnTo>
                  <a:pt x="298069" y="203428"/>
                </a:lnTo>
                <a:lnTo>
                  <a:pt x="299618" y="186258"/>
                </a:lnTo>
                <a:lnTo>
                  <a:pt x="295922" y="164452"/>
                </a:lnTo>
                <a:lnTo>
                  <a:pt x="291223" y="156400"/>
                </a:lnTo>
                <a:lnTo>
                  <a:pt x="285546" y="146659"/>
                </a:lnTo>
                <a:lnTo>
                  <a:pt x="269519" y="133743"/>
                </a:lnTo>
                <a:lnTo>
                  <a:pt x="248869" y="126542"/>
                </a:lnTo>
                <a:lnTo>
                  <a:pt x="248869" y="125831"/>
                </a:lnTo>
                <a:lnTo>
                  <a:pt x="267042" y="118224"/>
                </a:lnTo>
                <a:lnTo>
                  <a:pt x="280987" y="105384"/>
                </a:lnTo>
                <a:lnTo>
                  <a:pt x="283337" y="100926"/>
                </a:lnTo>
                <a:lnTo>
                  <a:pt x="289915" y="88519"/>
                </a:lnTo>
                <a:lnTo>
                  <a:pt x="293077" y="68846"/>
                </a:lnTo>
                <a:lnTo>
                  <a:pt x="292989" y="64947"/>
                </a:lnTo>
                <a:lnTo>
                  <a:pt x="292811" y="63093"/>
                </a:lnTo>
                <a:lnTo>
                  <a:pt x="314553" y="63093"/>
                </a:lnTo>
                <a:lnTo>
                  <a:pt x="314553" y="262293"/>
                </a:lnTo>
                <a:lnTo>
                  <a:pt x="390855" y="262293"/>
                </a:lnTo>
                <a:lnTo>
                  <a:pt x="390855" y="63093"/>
                </a:lnTo>
                <a:lnTo>
                  <a:pt x="418261" y="63093"/>
                </a:lnTo>
                <a:lnTo>
                  <a:pt x="418325" y="172313"/>
                </a:lnTo>
                <a:lnTo>
                  <a:pt x="424357" y="213004"/>
                </a:lnTo>
                <a:lnTo>
                  <a:pt x="451154" y="245097"/>
                </a:lnTo>
                <a:lnTo>
                  <a:pt x="487159" y="259384"/>
                </a:lnTo>
                <a:lnTo>
                  <a:pt x="525945" y="263715"/>
                </a:lnTo>
                <a:lnTo>
                  <a:pt x="546290" y="262712"/>
                </a:lnTo>
                <a:lnTo>
                  <a:pt x="585127" y="252488"/>
                </a:lnTo>
                <a:lnTo>
                  <a:pt x="617639" y="225844"/>
                </a:lnTo>
                <a:lnTo>
                  <a:pt x="627405" y="202298"/>
                </a:lnTo>
                <a:lnTo>
                  <a:pt x="630135" y="188658"/>
                </a:lnTo>
                <a:lnTo>
                  <a:pt x="630999" y="168389"/>
                </a:lnTo>
                <a:lnTo>
                  <a:pt x="631063" y="704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456" y="350590"/>
            <a:ext cx="143754" cy="1370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6561" y="343501"/>
            <a:ext cx="143047" cy="15126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82395" y="134112"/>
            <a:ext cx="224154" cy="416559"/>
          </a:xfrm>
          <a:custGeom>
            <a:avLst/>
            <a:gdLst/>
            <a:ahLst/>
            <a:cxnLst/>
            <a:rect l="l" t="t" r="r" b="b"/>
            <a:pathLst>
              <a:path w="224154" h="416559">
                <a:moveTo>
                  <a:pt x="223853" y="416209"/>
                </a:moveTo>
                <a:lnTo>
                  <a:pt x="158253" y="416209"/>
                </a:lnTo>
                <a:lnTo>
                  <a:pt x="64981" y="256530"/>
                </a:lnTo>
                <a:lnTo>
                  <a:pt x="65158" y="416209"/>
                </a:lnTo>
                <a:lnTo>
                  <a:pt x="0" y="416209"/>
                </a:lnTo>
                <a:lnTo>
                  <a:pt x="0" y="153918"/>
                </a:lnTo>
                <a:lnTo>
                  <a:pt x="75855" y="153918"/>
                </a:lnTo>
                <a:lnTo>
                  <a:pt x="140483" y="260252"/>
                </a:lnTo>
                <a:lnTo>
                  <a:pt x="223853" y="0"/>
                </a:lnTo>
                <a:lnTo>
                  <a:pt x="223853" y="4162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01724" y="13563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010924"/>
            <a:ext cx="9144000" cy="131445"/>
          </a:xfrm>
          <a:custGeom>
            <a:avLst/>
            <a:gdLst/>
            <a:ahLst/>
            <a:cxnLst/>
            <a:rect l="l" t="t" r="r" b="b"/>
            <a:pathLst>
              <a:path w="9144000" h="131445">
                <a:moveTo>
                  <a:pt x="9144000" y="0"/>
                </a:moveTo>
                <a:lnTo>
                  <a:pt x="0" y="0"/>
                </a:lnTo>
                <a:lnTo>
                  <a:pt x="0" y="131051"/>
                </a:lnTo>
                <a:lnTo>
                  <a:pt x="9144000" y="131051"/>
                </a:lnTo>
                <a:lnTo>
                  <a:pt x="9144000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5139" y="194611"/>
            <a:ext cx="5555615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071626"/>
            <a:ext cx="7975600" cy="264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PROGRAM@TRADESFUTURES.ORG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://www.nabtu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NABTU.ORG" TargetMode="External"/><Relationship Id="rId5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openxmlformats.org/officeDocument/2006/relationships/hyperlink" Target="http://www.tradesfuture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60" y="440397"/>
            <a:ext cx="4856480" cy="6527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0"/>
              </a:spcBef>
            </a:pPr>
            <a:r>
              <a:rPr sz="2000" spc="-45" dirty="0">
                <a:solidFill>
                  <a:srgbClr val="252525"/>
                </a:solidFill>
              </a:rPr>
              <a:t>NORTH</a:t>
            </a:r>
            <a:r>
              <a:rPr sz="2000" spc="-165" dirty="0">
                <a:solidFill>
                  <a:srgbClr val="252525"/>
                </a:solidFill>
              </a:rPr>
              <a:t> </a:t>
            </a:r>
            <a:r>
              <a:rPr sz="2000" spc="-10" dirty="0">
                <a:solidFill>
                  <a:srgbClr val="252525"/>
                </a:solidFill>
              </a:rPr>
              <a:t>AMERICA’S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BUILDING</a:t>
            </a:r>
            <a:r>
              <a:rPr sz="2000" b="1" spc="-16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TRADES</a:t>
            </a:r>
            <a:r>
              <a:rPr sz="2000" b="1" spc="-9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52525"/>
                </a:solidFill>
              </a:rPr>
              <a:t>UNIONS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374" y="3270416"/>
            <a:ext cx="6863715" cy="12348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Trebuchet MS"/>
                <a:cs typeface="Trebuchet MS"/>
              </a:rPr>
              <a:t>MC3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in</a:t>
            </a:r>
            <a:r>
              <a:rPr sz="2800" b="1" spc="-1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the</a:t>
            </a:r>
            <a:r>
              <a:rPr sz="2800" b="1" spc="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Schools:</a:t>
            </a:r>
            <a:endParaRPr sz="2800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20000"/>
              </a:lnSpc>
            </a:pP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A</a:t>
            </a:r>
            <a:r>
              <a:rPr sz="2000" b="1" spc="-1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Guide</a:t>
            </a:r>
            <a:r>
              <a:rPr sz="2000" b="1" spc="-3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for CTE</a:t>
            </a:r>
            <a:r>
              <a:rPr sz="2000" b="1" spc="-8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chemeClr val="accent2"/>
                </a:solidFill>
                <a:latin typeface="Trebuchet MS"/>
                <a:cs typeface="Trebuchet MS"/>
              </a:rPr>
              <a:t>Teachers,</a:t>
            </a:r>
            <a:r>
              <a:rPr sz="2000" b="1" spc="-1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chemeClr val="accent2"/>
                </a:solidFill>
                <a:latin typeface="Trebuchet MS"/>
                <a:cs typeface="Trebuchet MS"/>
              </a:rPr>
              <a:t>Administrators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and</a:t>
            </a:r>
            <a:r>
              <a:rPr sz="2000" b="1" spc="-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School</a:t>
            </a:r>
            <a:r>
              <a:rPr sz="2000" b="1" spc="-3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chemeClr val="accent2"/>
                </a:solidFill>
                <a:latin typeface="Trebuchet MS"/>
                <a:cs typeface="Trebuchet MS"/>
              </a:rPr>
              <a:t>Counselors</a:t>
            </a:r>
            <a:endParaRPr sz="20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E62C30-7292-F9AC-5871-DAB9DA4B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55" y="1720904"/>
            <a:ext cx="3052741" cy="1769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B8729B-ED51-4AE9-6526-B57E5C900764}"/>
              </a:ext>
            </a:extLst>
          </p:cNvPr>
          <p:cNvSpPr txBox="1"/>
          <p:nvPr/>
        </p:nvSpPr>
        <p:spPr>
          <a:xfrm>
            <a:off x="5178600" y="658549"/>
            <a:ext cx="3213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rebuchet MS" panose="020B0703020202090204" pitchFamily="34" charset="0"/>
              </a:rPr>
              <a:t>TradesFutures</a:t>
            </a: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15180BAB-CCA3-947B-8B4E-99E6F9A83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9404"/>
            <a:ext cx="3101073" cy="1319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14611"/>
            <a:ext cx="8223884" cy="32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lang="en-US" sz="2000" b="1" spc="-85" dirty="0">
                <a:latin typeface="Trebuchet MS"/>
                <a:cs typeface="Trebuchet MS"/>
              </a:rPr>
              <a:t>TradesFutures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that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ladders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middle class.</a:t>
            </a:r>
            <a:endParaRPr sz="2000" dirty="0">
              <a:latin typeface="Trebuchet MS"/>
              <a:cs typeface="Trebuchet MS"/>
            </a:endParaRPr>
          </a:p>
          <a:p>
            <a:pPr marL="356870" marR="15113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serve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as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pathway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to middle-</a:t>
            </a:r>
            <a:r>
              <a:rPr sz="2000" b="1" dirty="0">
                <a:latin typeface="Trebuchet MS"/>
                <a:cs typeface="Trebuchet MS"/>
              </a:rPr>
              <a:t>class</a:t>
            </a:r>
            <a:r>
              <a:rPr sz="2000" b="1" spc="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career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opportunities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good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benefits </a:t>
            </a:r>
            <a:r>
              <a:rPr sz="2000" b="1" dirty="0">
                <a:latin typeface="Trebuchet MS"/>
                <a:cs typeface="Trebuchet MS"/>
              </a:rPr>
              <a:t>offered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Trades’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contractor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partners.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According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Bureau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Labor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Statistics,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median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weekly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earnings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in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union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members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20</a:t>
            </a:r>
            <a:r>
              <a:rPr lang="en-US" sz="2000" b="1" dirty="0">
                <a:latin typeface="Trebuchet MS"/>
                <a:cs typeface="Trebuchet MS"/>
              </a:rPr>
              <a:t>23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lang="en-US" sz="2000" b="1" spc="-50" dirty="0">
                <a:latin typeface="Trebuchet MS"/>
                <a:cs typeface="Trebuchet MS"/>
              </a:rPr>
              <a:t>more than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$400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higher </a:t>
            </a:r>
            <a:r>
              <a:rPr sz="2000" b="1" dirty="0">
                <a:latin typeface="Trebuchet MS"/>
                <a:cs typeface="Trebuchet MS"/>
              </a:rPr>
              <a:t>than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that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25" dirty="0">
                <a:latin typeface="Trebuchet MS"/>
                <a:cs typeface="Trebuchet MS"/>
              </a:rPr>
              <a:t> non-</a:t>
            </a:r>
            <a:r>
              <a:rPr sz="2000" b="1" dirty="0">
                <a:latin typeface="Trebuchet MS"/>
                <a:cs typeface="Trebuchet MS"/>
              </a:rPr>
              <a:t>union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workers.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71626"/>
            <a:ext cx="8308975" cy="325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870" marR="1034415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One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primary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goals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greater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diversity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in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apprenticeship.</a:t>
            </a:r>
            <a:endParaRPr sz="20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specifically designed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opportunities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for </a:t>
            </a:r>
            <a:r>
              <a:rPr sz="2000" b="1" dirty="0">
                <a:latin typeface="Trebuchet MS"/>
                <a:cs typeface="Trebuchet MS"/>
              </a:rPr>
              <a:t>underserved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populations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industry,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including </a:t>
            </a:r>
            <a:r>
              <a:rPr sz="2000" b="1" dirty="0">
                <a:latin typeface="Trebuchet MS"/>
                <a:cs typeface="Trebuchet MS"/>
              </a:rPr>
              <a:t>women,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people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color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transitioning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veterans.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22</a:t>
            </a:r>
            <a:r>
              <a:rPr sz="2000" b="1" spc="-10" dirty="0">
                <a:latin typeface="Trebuchet MS"/>
                <a:cs typeface="Trebuchet MS"/>
              </a:rPr>
              <a:t>,</a:t>
            </a:r>
            <a:r>
              <a:rPr lang="en-US" sz="2000" b="1" spc="-10" dirty="0">
                <a:latin typeface="Trebuchet MS"/>
                <a:cs typeface="Trebuchet MS"/>
              </a:rPr>
              <a:t>9</a:t>
            </a:r>
            <a:r>
              <a:rPr sz="2000" b="1" spc="-10" dirty="0">
                <a:latin typeface="Trebuchet MS"/>
                <a:cs typeface="Trebuchet MS"/>
              </a:rPr>
              <a:t>00 </a:t>
            </a:r>
            <a:r>
              <a:rPr sz="2000" b="1" dirty="0">
                <a:latin typeface="Trebuchet MS"/>
                <a:cs typeface="Trebuchet MS"/>
              </a:rPr>
              <a:t>adults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CTE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students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who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successfully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completed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MC3 </a:t>
            </a:r>
            <a:r>
              <a:rPr sz="2000" b="1" dirty="0">
                <a:latin typeface="Trebuchet MS"/>
                <a:cs typeface="Trebuchet MS"/>
              </a:rPr>
              <a:t>between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2016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lang="en-US" sz="2000" b="1" spc="-35" dirty="0">
                <a:latin typeface="Trebuchet MS"/>
                <a:cs typeface="Trebuchet MS"/>
              </a:rPr>
              <a:t>2023</a:t>
            </a:r>
            <a:r>
              <a:rPr sz="2000" b="1" dirty="0">
                <a:latin typeface="Trebuchet MS"/>
                <a:cs typeface="Trebuchet MS"/>
              </a:rPr>
              <a:t>,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80%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were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from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communities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color</a:t>
            </a:r>
            <a:r>
              <a:rPr sz="2000" b="1" spc="-25" dirty="0">
                <a:latin typeface="Trebuchet MS"/>
                <a:cs typeface="Trebuchet MS"/>
              </a:rPr>
              <a:t> and </a:t>
            </a:r>
            <a:r>
              <a:rPr sz="2000" b="1" dirty="0">
                <a:latin typeface="Trebuchet MS"/>
                <a:cs typeface="Trebuchet MS"/>
              </a:rPr>
              <a:t>20%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female.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918242"/>
            <a:ext cx="8363584" cy="377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235" marR="5080" indent="-34417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high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quality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educational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content.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created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high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quality,</a:t>
            </a:r>
            <a:r>
              <a:rPr sz="2000" b="1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apprentice-</a:t>
            </a:r>
            <a:r>
              <a:rPr sz="2000" b="1" dirty="0">
                <a:latin typeface="Trebuchet MS"/>
                <a:cs typeface="Trebuchet MS"/>
              </a:rPr>
              <a:t>level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content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young</a:t>
            </a:r>
            <a:r>
              <a:rPr sz="2000" b="1" spc="-10" dirty="0">
                <a:latin typeface="Trebuchet MS"/>
                <a:cs typeface="Trebuchet MS"/>
              </a:rPr>
              <a:t> people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adults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interested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construction,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prepare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them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life-</a:t>
            </a:r>
            <a:r>
              <a:rPr sz="2000" b="1" spc="-20" dirty="0">
                <a:latin typeface="Trebuchet MS"/>
                <a:cs typeface="Trebuchet MS"/>
              </a:rPr>
              <a:t>long </a:t>
            </a:r>
            <a:r>
              <a:rPr sz="2000" b="1" dirty="0">
                <a:latin typeface="Trebuchet MS"/>
                <a:cs typeface="Trebuchet MS"/>
              </a:rPr>
              <a:t>learning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careers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industry.</a:t>
            </a:r>
            <a:endParaRPr sz="2000" dirty="0">
              <a:latin typeface="Trebuchet MS"/>
              <a:cs typeface="Trebuchet MS"/>
            </a:endParaRPr>
          </a:p>
          <a:p>
            <a:pPr marL="356870" marR="31115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After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graduate,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your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students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may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join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among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safest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working,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most </a:t>
            </a:r>
            <a:r>
              <a:rPr sz="2000" b="1" dirty="0">
                <a:latin typeface="Trebuchet MS"/>
                <a:cs typeface="Trebuchet MS"/>
              </a:rPr>
              <a:t>highly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skilled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workers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world.</a:t>
            </a:r>
            <a:endParaRPr sz="2000" dirty="0">
              <a:latin typeface="Trebuchet MS"/>
              <a:cs typeface="Trebuchet MS"/>
            </a:endParaRPr>
          </a:p>
          <a:p>
            <a:pPr marL="356870" marR="362585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has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been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certified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education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departments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 </a:t>
            </a:r>
            <a:r>
              <a:rPr sz="2000" b="1" dirty="0">
                <a:latin typeface="Trebuchet MS"/>
                <a:cs typeface="Trebuchet MS"/>
              </a:rPr>
              <a:t>number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across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country.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0" y="1071563"/>
            <a:ext cx="7975600" cy="2649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70" dirty="0"/>
              <a:t> </a:t>
            </a:r>
            <a:r>
              <a:rPr spc="-40" dirty="0"/>
              <a:t>Teach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MC3</a:t>
            </a:r>
            <a:r>
              <a:rPr spc="-5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our</a:t>
            </a:r>
            <a:r>
              <a:rPr spc="-30" dirty="0"/>
              <a:t> </a:t>
            </a:r>
            <a:r>
              <a:rPr spc="-10" dirty="0"/>
              <a:t>Schools?</a:t>
            </a:r>
          </a:p>
          <a:p>
            <a:pPr marL="356870" marR="81915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MC3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is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bridge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that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connects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two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high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quality</a:t>
            </a:r>
            <a:r>
              <a:rPr sz="2000" spc="-10" dirty="0">
                <a:solidFill>
                  <a:srgbClr val="000000"/>
                </a:solidFill>
              </a:rPr>
              <a:t> education </a:t>
            </a:r>
            <a:r>
              <a:rPr sz="2000" dirty="0">
                <a:solidFill>
                  <a:srgbClr val="000000"/>
                </a:solidFill>
              </a:rPr>
              <a:t>systems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–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America’s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great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secondary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schools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Building </a:t>
            </a:r>
            <a:r>
              <a:rPr sz="2000" spc="-35" dirty="0">
                <a:solidFill>
                  <a:srgbClr val="000000"/>
                </a:solidFill>
              </a:rPr>
              <a:t>Trades</a:t>
            </a:r>
            <a:r>
              <a:rPr sz="2000" spc="-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registered</a:t>
            </a:r>
            <a:r>
              <a:rPr sz="2000" spc="-1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apprenticeship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programs.</a:t>
            </a:r>
            <a:endParaRPr sz="2000"/>
          </a:p>
          <a:p>
            <a:pPr marL="356870" marR="508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solidFill>
                  <a:srgbClr val="000000"/>
                </a:solidFill>
              </a:rPr>
              <a:t>If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your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students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complete</a:t>
            </a:r>
            <a:r>
              <a:rPr sz="2000" spc="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MC3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join a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registered </a:t>
            </a:r>
            <a:r>
              <a:rPr sz="2000" dirty="0">
                <a:solidFill>
                  <a:srgbClr val="000000"/>
                </a:solidFill>
              </a:rPr>
              <a:t>apprenticeship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program,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they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will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join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one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of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largest </a:t>
            </a:r>
            <a:r>
              <a:rPr sz="2000" spc="-20" dirty="0">
                <a:solidFill>
                  <a:srgbClr val="000000"/>
                </a:solidFill>
              </a:rPr>
              <a:t>privately-</a:t>
            </a:r>
            <a:r>
              <a:rPr sz="2000" dirty="0">
                <a:solidFill>
                  <a:srgbClr val="000000"/>
                </a:solidFill>
              </a:rPr>
              <a:t>funded workforce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development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systems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in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nation.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Multi-</a:t>
            </a:r>
            <a:r>
              <a:rPr dirty="0"/>
              <a:t>Craft</a:t>
            </a:r>
            <a:r>
              <a:rPr spc="35" dirty="0"/>
              <a:t> </a:t>
            </a:r>
            <a:r>
              <a:rPr dirty="0"/>
              <a:t>Core</a:t>
            </a:r>
            <a:r>
              <a:rPr spc="-40" dirty="0"/>
              <a:t> </a:t>
            </a:r>
            <a:r>
              <a:rPr spc="-10" dirty="0"/>
              <a:t>Curriculum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69E36-6C0E-9E97-71E6-40FDA5891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0" y="819012"/>
            <a:ext cx="3338789" cy="41536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4248911"/>
            <a:ext cx="2999231" cy="579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899159"/>
            <a:ext cx="2020823" cy="9631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82968" y="1950719"/>
            <a:ext cx="1771014" cy="2243455"/>
            <a:chOff x="6982968" y="1950719"/>
            <a:chExt cx="1771014" cy="2243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1256" y="1950719"/>
              <a:ext cx="1719071" cy="1054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2968" y="3044951"/>
              <a:ext cx="1770887" cy="11490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200" y="853439"/>
            <a:ext cx="6800215" cy="4069079"/>
            <a:chOff x="76200" y="853439"/>
            <a:chExt cx="6800215" cy="4069079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0" y="1200911"/>
              <a:ext cx="3983735" cy="28011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" y="4169664"/>
              <a:ext cx="3200399" cy="7528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895" y="853439"/>
              <a:ext cx="1853183" cy="12953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695" y="1987295"/>
              <a:ext cx="2109215" cy="14112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9376" y="4130039"/>
              <a:ext cx="2386583" cy="7680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7000" y="932687"/>
              <a:ext cx="3983735" cy="5212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895" y="3249167"/>
              <a:ext cx="1749551" cy="9204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6128" y="3249167"/>
              <a:ext cx="1280159" cy="8381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7711" y="3203448"/>
              <a:ext cx="1664207" cy="829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1EF8-4D97-C85D-F81D-05E5E1D2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NABTU and TradesFutures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7E96B-B54F-B1C2-6796-E31D3837B25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71550"/>
            <a:ext cx="4187825" cy="554038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North America’s Building Trades Unions (NABTU)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561F8-DF37-F013-0358-360EF8218EAA}"/>
              </a:ext>
            </a:extLst>
          </p:cNvPr>
          <p:cNvCxnSpPr/>
          <p:nvPr/>
        </p:nvCxnSpPr>
        <p:spPr>
          <a:xfrm>
            <a:off x="4343400" y="974725"/>
            <a:ext cx="0" cy="396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8C0E91-64D8-A279-E39C-3A791DC172E8}"/>
              </a:ext>
            </a:extLst>
          </p:cNvPr>
          <p:cNvSpPr txBox="1">
            <a:spLocks/>
          </p:cNvSpPr>
          <p:nvPr/>
        </p:nvSpPr>
        <p:spPr>
          <a:xfrm>
            <a:off x="4800600" y="1109889"/>
            <a:ext cx="41884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1" i="0">
                <a:solidFill>
                  <a:srgbClr val="C00000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TradesFutures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95B3A-2D04-0089-5AC8-E2ED44E30094}"/>
              </a:ext>
            </a:extLst>
          </p:cNvPr>
          <p:cNvSpPr txBox="1"/>
          <p:nvPr/>
        </p:nvSpPr>
        <p:spPr>
          <a:xfrm>
            <a:off x="5013997" y="1660525"/>
            <a:ext cx="3761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 non-profit corporation organized for the purpose of developing, promoting, and improving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Apprenticeship Readiness Programs (“ARPs”)</a:t>
            </a:r>
          </a:p>
          <a:p>
            <a:endParaRPr lang="en-US" sz="1200" b="0" i="0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Administers the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 Multi-Craft Core Curriculum (MC3),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an apprenticeship readiness curriculum designed to prepare students for careers in the Building Trades</a:t>
            </a: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Sponsors and promotes over 200 ARPs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across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After graduating from an ARP, students will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transition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into NABTU’s RA programs</a:t>
            </a:r>
            <a:endParaRPr lang="en-US" sz="1200" dirty="0">
              <a:latin typeface="Trebuchet MS" panose="020B070302020209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F11E4-A7E5-ECDE-241F-D5A869C64FE5}"/>
              </a:ext>
            </a:extLst>
          </p:cNvPr>
          <p:cNvSpPr txBox="1"/>
          <p:nvPr/>
        </p:nvSpPr>
        <p:spPr>
          <a:xfrm>
            <a:off x="246436" y="1660525"/>
            <a:ext cx="3761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 labor organization representing more than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3 million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 skilled craft professionals across the United States and Canada</a:t>
            </a: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 partnership with construction industry employers, NABTU and its affiliates sponsor and promote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Registered Apprenticeship (RA) training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NABTU’s RA programs comprise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one of the largest post-secondary education programs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in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Produce the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safest, most highly trained, productive skilled craftworkers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found anywhere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8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1EF8-4D97-C85D-F81D-05E5E1D2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561F8-DF37-F013-0358-360EF8218EAA}"/>
              </a:ext>
            </a:extLst>
          </p:cNvPr>
          <p:cNvCxnSpPr/>
          <p:nvPr/>
        </p:nvCxnSpPr>
        <p:spPr>
          <a:xfrm>
            <a:off x="4343400" y="974725"/>
            <a:ext cx="0" cy="396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1F11E4-A7E5-ECDE-241F-D5A869C64FE5}"/>
              </a:ext>
            </a:extLst>
          </p:cNvPr>
          <p:cNvSpPr txBox="1"/>
          <p:nvPr/>
        </p:nvSpPr>
        <p:spPr>
          <a:xfrm>
            <a:off x="246436" y="1812925"/>
            <a:ext cx="376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Please reach out to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NABTU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with all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Registered Apprenticeship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inquiries:</a:t>
            </a:r>
          </a:p>
        </p:txBody>
      </p:sp>
      <p:pic>
        <p:nvPicPr>
          <p:cNvPr id="13" name="Picture 12" descr="A black and grey logo&#10;&#10;Description automatically generated">
            <a:extLst>
              <a:ext uri="{FF2B5EF4-FFF2-40B4-BE49-F238E27FC236}">
                <a16:creationId xmlns:a16="http://schemas.microsoft.com/office/drawing/2014/main" id="{4A902B95-5E78-A0ED-32D0-266305762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9" y="761870"/>
            <a:ext cx="2286000" cy="973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F1F473-6E59-C5D5-A688-458686B97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15" y="1287082"/>
            <a:ext cx="3060700" cy="177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271EA-3C47-AD37-2E1C-07407A749018}"/>
              </a:ext>
            </a:extLst>
          </p:cNvPr>
          <p:cNvSpPr txBox="1"/>
          <p:nvPr/>
        </p:nvSpPr>
        <p:spPr>
          <a:xfrm>
            <a:off x="4983517" y="1735854"/>
            <a:ext cx="376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Please reach out to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TradesFutures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with all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Apprenticeship Readiness/MC3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inquiries: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CA46D91F-54B0-442A-AAE7-D51ECD9FC16A}"/>
              </a:ext>
            </a:extLst>
          </p:cNvPr>
          <p:cNvSpPr/>
          <p:nvPr/>
        </p:nvSpPr>
        <p:spPr>
          <a:xfrm>
            <a:off x="897599" y="3743033"/>
            <a:ext cx="373912" cy="293622"/>
          </a:xfrm>
          <a:custGeom>
            <a:avLst/>
            <a:gdLst/>
            <a:ahLst/>
            <a:cxnLst/>
            <a:rect l="l" t="t" r="r" b="b"/>
            <a:pathLst>
              <a:path w="622300" h="646429">
                <a:moveTo>
                  <a:pt x="310896" y="0"/>
                </a:moveTo>
                <a:lnTo>
                  <a:pt x="264953" y="3503"/>
                </a:lnTo>
                <a:lnTo>
                  <a:pt x="221104" y="13679"/>
                </a:lnTo>
                <a:lnTo>
                  <a:pt x="179829" y="30028"/>
                </a:lnTo>
                <a:lnTo>
                  <a:pt x="141609" y="52051"/>
                </a:lnTo>
                <a:lnTo>
                  <a:pt x="106925" y="79248"/>
                </a:lnTo>
                <a:lnTo>
                  <a:pt x="76257" y="111119"/>
                </a:lnTo>
                <a:lnTo>
                  <a:pt x="50087" y="147163"/>
                </a:lnTo>
                <a:lnTo>
                  <a:pt x="28895" y="186882"/>
                </a:lnTo>
                <a:lnTo>
                  <a:pt x="13162" y="229776"/>
                </a:lnTo>
                <a:lnTo>
                  <a:pt x="3370" y="275344"/>
                </a:lnTo>
                <a:lnTo>
                  <a:pt x="0" y="323088"/>
                </a:lnTo>
                <a:lnTo>
                  <a:pt x="3370" y="370831"/>
                </a:lnTo>
                <a:lnTo>
                  <a:pt x="13162" y="416399"/>
                </a:lnTo>
                <a:lnTo>
                  <a:pt x="28895" y="459293"/>
                </a:lnTo>
                <a:lnTo>
                  <a:pt x="50087" y="499012"/>
                </a:lnTo>
                <a:lnTo>
                  <a:pt x="76257" y="535056"/>
                </a:lnTo>
                <a:lnTo>
                  <a:pt x="106925" y="566927"/>
                </a:lnTo>
                <a:lnTo>
                  <a:pt x="141609" y="594124"/>
                </a:lnTo>
                <a:lnTo>
                  <a:pt x="179829" y="616147"/>
                </a:lnTo>
                <a:lnTo>
                  <a:pt x="221104" y="632496"/>
                </a:lnTo>
                <a:lnTo>
                  <a:pt x="264953" y="642672"/>
                </a:lnTo>
                <a:lnTo>
                  <a:pt x="310896" y="646176"/>
                </a:lnTo>
                <a:lnTo>
                  <a:pt x="356838" y="642672"/>
                </a:lnTo>
                <a:lnTo>
                  <a:pt x="400687" y="632496"/>
                </a:lnTo>
                <a:lnTo>
                  <a:pt x="441962" y="616147"/>
                </a:lnTo>
                <a:lnTo>
                  <a:pt x="480182" y="594124"/>
                </a:lnTo>
                <a:lnTo>
                  <a:pt x="514866" y="566927"/>
                </a:lnTo>
                <a:lnTo>
                  <a:pt x="545534" y="535056"/>
                </a:lnTo>
                <a:lnTo>
                  <a:pt x="571704" y="499012"/>
                </a:lnTo>
                <a:lnTo>
                  <a:pt x="592896" y="459293"/>
                </a:lnTo>
                <a:lnTo>
                  <a:pt x="608629" y="416399"/>
                </a:lnTo>
                <a:lnTo>
                  <a:pt x="618421" y="370831"/>
                </a:lnTo>
                <a:lnTo>
                  <a:pt x="621792" y="323088"/>
                </a:lnTo>
                <a:lnTo>
                  <a:pt x="618421" y="275344"/>
                </a:lnTo>
                <a:lnTo>
                  <a:pt x="608629" y="229776"/>
                </a:lnTo>
                <a:lnTo>
                  <a:pt x="592896" y="186882"/>
                </a:lnTo>
                <a:lnTo>
                  <a:pt x="571704" y="147163"/>
                </a:lnTo>
                <a:lnTo>
                  <a:pt x="545534" y="111119"/>
                </a:lnTo>
                <a:lnTo>
                  <a:pt x="514866" y="79248"/>
                </a:lnTo>
                <a:lnTo>
                  <a:pt x="480182" y="52051"/>
                </a:lnTo>
                <a:lnTo>
                  <a:pt x="441962" y="30028"/>
                </a:lnTo>
                <a:lnTo>
                  <a:pt x="400687" y="13679"/>
                </a:lnTo>
                <a:lnTo>
                  <a:pt x="356838" y="3503"/>
                </a:lnTo>
                <a:lnTo>
                  <a:pt x="310896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7">
            <a:extLst>
              <a:ext uri="{FF2B5EF4-FFF2-40B4-BE49-F238E27FC236}">
                <a16:creationId xmlns:a16="http://schemas.microsoft.com/office/drawing/2014/main" id="{94CA9BF4-CD96-6572-59E0-51EE0DB8FB79}"/>
              </a:ext>
            </a:extLst>
          </p:cNvPr>
          <p:cNvGrpSpPr/>
          <p:nvPr/>
        </p:nvGrpSpPr>
        <p:grpSpPr>
          <a:xfrm>
            <a:off x="904996" y="2383410"/>
            <a:ext cx="373912" cy="293622"/>
            <a:chOff x="2429255" y="1094231"/>
            <a:chExt cx="622300" cy="646430"/>
          </a:xfrm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C33E727-183C-BDD3-6B36-3F3770C3C687}"/>
                </a:ext>
              </a:extLst>
            </p:cNvPr>
            <p:cNvSpPr/>
            <p:nvPr/>
          </p:nvSpPr>
          <p:spPr>
            <a:xfrm>
              <a:off x="2429255" y="1094231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1A171A30-F137-94CD-E0CF-43E4DF808C9E}"/>
                </a:ext>
              </a:extLst>
            </p:cNvPr>
            <p:cNvSpPr/>
            <p:nvPr/>
          </p:nvSpPr>
          <p:spPr>
            <a:xfrm>
              <a:off x="2624438" y="1202881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196983" y="415619"/>
                  </a:moveTo>
                  <a:lnTo>
                    <a:pt x="38624" y="415619"/>
                  </a:lnTo>
                  <a:lnTo>
                    <a:pt x="23627" y="412404"/>
                  </a:lnTo>
                  <a:lnTo>
                    <a:pt x="11345" y="403514"/>
                  </a:lnTo>
                  <a:lnTo>
                    <a:pt x="3047" y="390084"/>
                  </a:lnTo>
                  <a:lnTo>
                    <a:pt x="0" y="373250"/>
                  </a:lnTo>
                  <a:lnTo>
                    <a:pt x="0" y="42369"/>
                  </a:lnTo>
                  <a:lnTo>
                    <a:pt x="3047" y="26386"/>
                  </a:lnTo>
                  <a:lnTo>
                    <a:pt x="11345" y="12862"/>
                  </a:lnTo>
                  <a:lnTo>
                    <a:pt x="23627" y="3499"/>
                  </a:lnTo>
                  <a:lnTo>
                    <a:pt x="38624" y="0"/>
                  </a:lnTo>
                  <a:lnTo>
                    <a:pt x="196983" y="0"/>
                  </a:lnTo>
                  <a:lnTo>
                    <a:pt x="213096" y="3499"/>
                  </a:lnTo>
                  <a:lnTo>
                    <a:pt x="225951" y="12862"/>
                  </a:lnTo>
                  <a:lnTo>
                    <a:pt x="234461" y="26386"/>
                  </a:lnTo>
                  <a:lnTo>
                    <a:pt x="237538" y="42369"/>
                  </a:lnTo>
                  <a:lnTo>
                    <a:pt x="90766" y="42369"/>
                  </a:lnTo>
                  <a:lnTo>
                    <a:pt x="88835" y="44386"/>
                  </a:lnTo>
                  <a:lnTo>
                    <a:pt x="88835" y="50439"/>
                  </a:lnTo>
                  <a:lnTo>
                    <a:pt x="90766" y="52456"/>
                  </a:lnTo>
                  <a:lnTo>
                    <a:pt x="237538" y="52456"/>
                  </a:lnTo>
                  <a:lnTo>
                    <a:pt x="237538" y="82720"/>
                  </a:lnTo>
                  <a:lnTo>
                    <a:pt x="32830" y="82720"/>
                  </a:lnTo>
                  <a:lnTo>
                    <a:pt x="28968" y="88773"/>
                  </a:lnTo>
                  <a:lnTo>
                    <a:pt x="28968" y="326846"/>
                  </a:lnTo>
                  <a:lnTo>
                    <a:pt x="32830" y="332899"/>
                  </a:lnTo>
                  <a:lnTo>
                    <a:pt x="237538" y="332899"/>
                  </a:lnTo>
                  <a:lnTo>
                    <a:pt x="237538" y="347022"/>
                  </a:lnTo>
                  <a:lnTo>
                    <a:pt x="117803" y="347022"/>
                  </a:lnTo>
                  <a:lnTo>
                    <a:pt x="108177" y="349134"/>
                  </a:lnTo>
                  <a:lnTo>
                    <a:pt x="100181" y="354840"/>
                  </a:lnTo>
                  <a:lnTo>
                    <a:pt x="94719" y="363194"/>
                  </a:lnTo>
                  <a:lnTo>
                    <a:pt x="92698" y="373250"/>
                  </a:lnTo>
                  <a:lnTo>
                    <a:pt x="94719" y="383307"/>
                  </a:lnTo>
                  <a:lnTo>
                    <a:pt x="100181" y="391661"/>
                  </a:lnTo>
                  <a:lnTo>
                    <a:pt x="108177" y="397367"/>
                  </a:lnTo>
                  <a:lnTo>
                    <a:pt x="117803" y="399479"/>
                  </a:lnTo>
                  <a:lnTo>
                    <a:pt x="228508" y="399479"/>
                  </a:lnTo>
                  <a:lnTo>
                    <a:pt x="225951" y="403514"/>
                  </a:lnTo>
                  <a:lnTo>
                    <a:pt x="213096" y="412404"/>
                  </a:lnTo>
                  <a:lnTo>
                    <a:pt x="196983" y="415619"/>
                  </a:lnTo>
                  <a:close/>
                </a:path>
                <a:path w="238125" h="415925">
                  <a:moveTo>
                    <a:pt x="237538" y="52456"/>
                  </a:moveTo>
                  <a:lnTo>
                    <a:pt x="146771" y="52456"/>
                  </a:lnTo>
                  <a:lnTo>
                    <a:pt x="148703" y="50439"/>
                  </a:lnTo>
                  <a:lnTo>
                    <a:pt x="148703" y="44386"/>
                  </a:lnTo>
                  <a:lnTo>
                    <a:pt x="146771" y="42369"/>
                  </a:lnTo>
                  <a:lnTo>
                    <a:pt x="237538" y="42369"/>
                  </a:lnTo>
                  <a:lnTo>
                    <a:pt x="237538" y="52456"/>
                  </a:lnTo>
                  <a:close/>
                </a:path>
                <a:path w="238125" h="415925">
                  <a:moveTo>
                    <a:pt x="237538" y="332899"/>
                  </a:moveTo>
                  <a:lnTo>
                    <a:pt x="202777" y="332899"/>
                  </a:lnTo>
                  <a:lnTo>
                    <a:pt x="208570" y="326846"/>
                  </a:lnTo>
                  <a:lnTo>
                    <a:pt x="208570" y="88773"/>
                  </a:lnTo>
                  <a:lnTo>
                    <a:pt x="202777" y="82720"/>
                  </a:lnTo>
                  <a:lnTo>
                    <a:pt x="237538" y="82720"/>
                  </a:lnTo>
                  <a:lnTo>
                    <a:pt x="237538" y="332899"/>
                  </a:lnTo>
                  <a:close/>
                </a:path>
                <a:path w="238125" h="415925">
                  <a:moveTo>
                    <a:pt x="228508" y="399479"/>
                  </a:moveTo>
                  <a:lnTo>
                    <a:pt x="117803" y="399479"/>
                  </a:lnTo>
                  <a:lnTo>
                    <a:pt x="127429" y="397367"/>
                  </a:lnTo>
                  <a:lnTo>
                    <a:pt x="135426" y="391661"/>
                  </a:lnTo>
                  <a:lnTo>
                    <a:pt x="140887" y="383307"/>
                  </a:lnTo>
                  <a:lnTo>
                    <a:pt x="142909" y="373250"/>
                  </a:lnTo>
                  <a:lnTo>
                    <a:pt x="140887" y="363194"/>
                  </a:lnTo>
                  <a:lnTo>
                    <a:pt x="135426" y="354840"/>
                  </a:lnTo>
                  <a:lnTo>
                    <a:pt x="127429" y="349134"/>
                  </a:lnTo>
                  <a:lnTo>
                    <a:pt x="117803" y="347022"/>
                  </a:lnTo>
                  <a:lnTo>
                    <a:pt x="237538" y="347022"/>
                  </a:lnTo>
                  <a:lnTo>
                    <a:pt x="237538" y="373250"/>
                  </a:lnTo>
                  <a:lnTo>
                    <a:pt x="234461" y="390084"/>
                  </a:lnTo>
                  <a:lnTo>
                    <a:pt x="228508" y="399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0">
            <a:extLst>
              <a:ext uri="{FF2B5EF4-FFF2-40B4-BE49-F238E27FC236}">
                <a16:creationId xmlns:a16="http://schemas.microsoft.com/office/drawing/2014/main" id="{A0D1ECB0-2FDE-0598-6FF9-CAAF195777CB}"/>
              </a:ext>
            </a:extLst>
          </p:cNvPr>
          <p:cNvGrpSpPr/>
          <p:nvPr/>
        </p:nvGrpSpPr>
        <p:grpSpPr>
          <a:xfrm>
            <a:off x="904996" y="2852467"/>
            <a:ext cx="373912" cy="293622"/>
            <a:chOff x="2429255" y="1889759"/>
            <a:chExt cx="622300" cy="646430"/>
          </a:xfrm>
        </p:grpSpPr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756B62A0-0E1C-294D-CB13-F85D7631CAB4}"/>
                </a:ext>
              </a:extLst>
            </p:cNvPr>
            <p:cNvSpPr/>
            <p:nvPr/>
          </p:nvSpPr>
          <p:spPr>
            <a:xfrm>
              <a:off x="2429255" y="1889759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977A7E24-B8FB-59F5-8300-468BE6D2293D}"/>
                </a:ext>
              </a:extLst>
            </p:cNvPr>
            <p:cNvSpPr/>
            <p:nvPr/>
          </p:nvSpPr>
          <p:spPr>
            <a:xfrm>
              <a:off x="2589772" y="2091970"/>
              <a:ext cx="299085" cy="241935"/>
            </a:xfrm>
            <a:custGeom>
              <a:avLst/>
              <a:gdLst/>
              <a:ahLst/>
              <a:cxnLst/>
              <a:rect l="l" t="t" r="r" b="b"/>
              <a:pathLst>
                <a:path w="299085" h="241935">
                  <a:moveTo>
                    <a:pt x="149361" y="153987"/>
                  </a:moveTo>
                  <a:lnTo>
                    <a:pt x="138486" y="151364"/>
                  </a:lnTo>
                  <a:lnTo>
                    <a:pt x="126931" y="145031"/>
                  </a:lnTo>
                  <a:lnTo>
                    <a:pt x="115892" y="137245"/>
                  </a:lnTo>
                  <a:lnTo>
                    <a:pt x="106834" y="130461"/>
                  </a:lnTo>
                  <a:lnTo>
                    <a:pt x="87386" y="116660"/>
                  </a:lnTo>
                  <a:lnTo>
                    <a:pt x="48490" y="88656"/>
                  </a:lnTo>
                  <a:lnTo>
                    <a:pt x="29042" y="74855"/>
                  </a:lnTo>
                  <a:lnTo>
                    <a:pt x="19253" y="66651"/>
                  </a:lnTo>
                  <a:lnTo>
                    <a:pt x="9853" y="55740"/>
                  </a:lnTo>
                  <a:lnTo>
                    <a:pt x="2787" y="43425"/>
                  </a:lnTo>
                  <a:lnTo>
                    <a:pt x="0" y="31011"/>
                  </a:lnTo>
                  <a:lnTo>
                    <a:pt x="1734" y="19398"/>
                  </a:lnTo>
                  <a:lnTo>
                    <a:pt x="6871" y="9490"/>
                  </a:lnTo>
                  <a:lnTo>
                    <a:pt x="15315" y="2589"/>
                  </a:lnTo>
                  <a:lnTo>
                    <a:pt x="26967" y="0"/>
                  </a:lnTo>
                  <a:lnTo>
                    <a:pt x="271754" y="0"/>
                  </a:lnTo>
                  <a:lnTo>
                    <a:pt x="282094" y="2238"/>
                  </a:lnTo>
                  <a:lnTo>
                    <a:pt x="290683" y="8287"/>
                  </a:lnTo>
                  <a:lnTo>
                    <a:pt x="296550" y="17143"/>
                  </a:lnTo>
                  <a:lnTo>
                    <a:pt x="298722" y="27803"/>
                  </a:lnTo>
                  <a:lnTo>
                    <a:pt x="296388" y="41771"/>
                  </a:lnTo>
                  <a:lnTo>
                    <a:pt x="290165" y="54537"/>
                  </a:lnTo>
                  <a:lnTo>
                    <a:pt x="281219" y="65698"/>
                  </a:lnTo>
                  <a:lnTo>
                    <a:pt x="270717" y="74855"/>
                  </a:lnTo>
                  <a:lnTo>
                    <a:pt x="231432" y="102658"/>
                  </a:lnTo>
                  <a:lnTo>
                    <a:pt x="192924" y="130461"/>
                  </a:lnTo>
                  <a:lnTo>
                    <a:pt x="183200" y="137295"/>
                  </a:lnTo>
                  <a:lnTo>
                    <a:pt x="171920" y="145031"/>
                  </a:lnTo>
                  <a:lnTo>
                    <a:pt x="160252" y="151364"/>
                  </a:lnTo>
                  <a:lnTo>
                    <a:pt x="149361" y="153987"/>
                  </a:lnTo>
                  <a:close/>
                </a:path>
                <a:path w="299085" h="241935">
                  <a:moveTo>
                    <a:pt x="271754" y="241674"/>
                  </a:moveTo>
                  <a:lnTo>
                    <a:pt x="26967" y="241674"/>
                  </a:lnTo>
                  <a:lnTo>
                    <a:pt x="16628" y="239602"/>
                  </a:lnTo>
                  <a:lnTo>
                    <a:pt x="8038" y="233922"/>
                  </a:lnTo>
                  <a:lnTo>
                    <a:pt x="2171" y="225433"/>
                  </a:lnTo>
                  <a:lnTo>
                    <a:pt x="0" y="214940"/>
                  </a:lnTo>
                  <a:lnTo>
                    <a:pt x="0" y="78063"/>
                  </a:lnTo>
                  <a:lnTo>
                    <a:pt x="5186" y="83409"/>
                  </a:lnTo>
                  <a:lnTo>
                    <a:pt x="11409" y="88756"/>
                  </a:lnTo>
                  <a:lnTo>
                    <a:pt x="16595" y="93034"/>
                  </a:lnTo>
                  <a:lnTo>
                    <a:pt x="37583" y="107503"/>
                  </a:lnTo>
                  <a:lnTo>
                    <a:pt x="58473" y="122174"/>
                  </a:lnTo>
                  <a:lnTo>
                    <a:pt x="79235" y="137295"/>
                  </a:lnTo>
                  <a:lnTo>
                    <a:pt x="99574" y="152918"/>
                  </a:lnTo>
                  <a:lnTo>
                    <a:pt x="110999" y="161105"/>
                  </a:lnTo>
                  <a:lnTo>
                    <a:pt x="123300" y="168691"/>
                  </a:lnTo>
                  <a:lnTo>
                    <a:pt x="136185" y="174271"/>
                  </a:lnTo>
                  <a:lnTo>
                    <a:pt x="149361" y="176444"/>
                  </a:lnTo>
                  <a:lnTo>
                    <a:pt x="298722" y="176444"/>
                  </a:lnTo>
                  <a:lnTo>
                    <a:pt x="298722" y="214940"/>
                  </a:lnTo>
                  <a:lnTo>
                    <a:pt x="296696" y="225433"/>
                  </a:lnTo>
                  <a:lnTo>
                    <a:pt x="291072" y="233922"/>
                  </a:lnTo>
                  <a:lnTo>
                    <a:pt x="282531" y="239602"/>
                  </a:lnTo>
                  <a:lnTo>
                    <a:pt x="271754" y="241674"/>
                  </a:lnTo>
                  <a:close/>
                </a:path>
                <a:path w="299085" h="241935">
                  <a:moveTo>
                    <a:pt x="298722" y="176444"/>
                  </a:moveTo>
                  <a:lnTo>
                    <a:pt x="149361" y="176444"/>
                  </a:lnTo>
                  <a:lnTo>
                    <a:pt x="163120" y="174271"/>
                  </a:lnTo>
                  <a:lnTo>
                    <a:pt x="176199" y="168691"/>
                  </a:lnTo>
                  <a:lnTo>
                    <a:pt x="188305" y="161105"/>
                  </a:lnTo>
                  <a:lnTo>
                    <a:pt x="220169" y="137245"/>
                  </a:lnTo>
                  <a:lnTo>
                    <a:pt x="240248" y="122575"/>
                  </a:lnTo>
                  <a:lnTo>
                    <a:pt x="261139" y="107654"/>
                  </a:lnTo>
                  <a:lnTo>
                    <a:pt x="288350" y="88756"/>
                  </a:lnTo>
                  <a:lnTo>
                    <a:pt x="298722" y="78063"/>
                  </a:lnTo>
                  <a:lnTo>
                    <a:pt x="298722" y="176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13">
            <a:extLst>
              <a:ext uri="{FF2B5EF4-FFF2-40B4-BE49-F238E27FC236}">
                <a16:creationId xmlns:a16="http://schemas.microsoft.com/office/drawing/2014/main" id="{68DC1A4B-2A7E-BFAA-548C-9BB6FBB3288C}"/>
              </a:ext>
            </a:extLst>
          </p:cNvPr>
          <p:cNvGrpSpPr/>
          <p:nvPr/>
        </p:nvGrpSpPr>
        <p:grpSpPr>
          <a:xfrm>
            <a:off x="904996" y="3303119"/>
            <a:ext cx="373912" cy="293622"/>
            <a:chOff x="2429255" y="2688335"/>
            <a:chExt cx="622300" cy="646430"/>
          </a:xfrm>
        </p:grpSpPr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10C173C7-DE3E-27A3-86C7-3704C26F08AF}"/>
                </a:ext>
              </a:extLst>
            </p:cNvPr>
            <p:cNvSpPr/>
            <p:nvPr/>
          </p:nvSpPr>
          <p:spPr>
            <a:xfrm>
              <a:off x="2429255" y="2688335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29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FB2C5D0D-FCB8-8A25-6FA4-7A66F64BF3FE}"/>
                </a:ext>
              </a:extLst>
            </p:cNvPr>
            <p:cNvSpPr/>
            <p:nvPr/>
          </p:nvSpPr>
          <p:spPr>
            <a:xfrm>
              <a:off x="2631735" y="2811653"/>
              <a:ext cx="200025" cy="398145"/>
            </a:xfrm>
            <a:custGeom>
              <a:avLst/>
              <a:gdLst/>
              <a:ahLst/>
              <a:cxnLst/>
              <a:rect l="l" t="t" r="r" b="b"/>
              <a:pathLst>
                <a:path w="200025" h="398144">
                  <a:moveTo>
                    <a:pt x="129497" y="398034"/>
                  </a:moveTo>
                  <a:lnTo>
                    <a:pt x="58993" y="398034"/>
                  </a:lnTo>
                  <a:lnTo>
                    <a:pt x="58993" y="216839"/>
                  </a:lnTo>
                  <a:lnTo>
                    <a:pt x="0" y="216839"/>
                  </a:lnTo>
                  <a:lnTo>
                    <a:pt x="0" y="145549"/>
                  </a:lnTo>
                  <a:lnTo>
                    <a:pt x="58993" y="145549"/>
                  </a:lnTo>
                  <a:lnTo>
                    <a:pt x="58993" y="93567"/>
                  </a:lnTo>
                  <a:lnTo>
                    <a:pt x="65423" y="53885"/>
                  </a:lnTo>
                  <a:lnTo>
                    <a:pt x="83453" y="24505"/>
                  </a:lnTo>
                  <a:lnTo>
                    <a:pt x="111196" y="6265"/>
                  </a:lnTo>
                  <a:lnTo>
                    <a:pt x="146763" y="0"/>
                  </a:lnTo>
                  <a:lnTo>
                    <a:pt x="164389" y="464"/>
                  </a:lnTo>
                  <a:lnTo>
                    <a:pt x="179857" y="1485"/>
                  </a:lnTo>
                  <a:lnTo>
                    <a:pt x="192087" y="2506"/>
                  </a:lnTo>
                  <a:lnTo>
                    <a:pt x="200001" y="2970"/>
                  </a:lnTo>
                  <a:lnTo>
                    <a:pt x="200001" y="66834"/>
                  </a:lnTo>
                  <a:lnTo>
                    <a:pt x="162591" y="66834"/>
                  </a:lnTo>
                  <a:lnTo>
                    <a:pt x="145886" y="69247"/>
                  </a:lnTo>
                  <a:lnTo>
                    <a:pt x="135792" y="76116"/>
                  </a:lnTo>
                  <a:lnTo>
                    <a:pt x="130823" y="86884"/>
                  </a:lnTo>
                  <a:lnTo>
                    <a:pt x="129497" y="100993"/>
                  </a:lnTo>
                  <a:lnTo>
                    <a:pt x="129497" y="145549"/>
                  </a:lnTo>
                  <a:lnTo>
                    <a:pt x="197123" y="145549"/>
                  </a:lnTo>
                  <a:lnTo>
                    <a:pt x="188490" y="216839"/>
                  </a:lnTo>
                  <a:lnTo>
                    <a:pt x="129497" y="216839"/>
                  </a:lnTo>
                  <a:lnTo>
                    <a:pt x="129497" y="398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>
            <a:extLst>
              <a:ext uri="{FF2B5EF4-FFF2-40B4-BE49-F238E27FC236}">
                <a16:creationId xmlns:a16="http://schemas.microsoft.com/office/drawing/2014/main" id="{D88EFF43-3B47-D81E-6039-B3AA118C315E}"/>
              </a:ext>
            </a:extLst>
          </p:cNvPr>
          <p:cNvSpPr/>
          <p:nvPr/>
        </p:nvSpPr>
        <p:spPr>
          <a:xfrm>
            <a:off x="980758" y="3822939"/>
            <a:ext cx="217480" cy="137870"/>
          </a:xfrm>
          <a:custGeom>
            <a:avLst/>
            <a:gdLst/>
            <a:ahLst/>
            <a:cxnLst/>
            <a:rect l="l" t="t" r="r" b="b"/>
            <a:pathLst>
              <a:path w="361950" h="303529">
                <a:moveTo>
                  <a:pt x="114445" y="303506"/>
                </a:moveTo>
                <a:lnTo>
                  <a:pt x="83084" y="301308"/>
                </a:lnTo>
                <a:lnTo>
                  <a:pt x="53467" y="294808"/>
                </a:lnTo>
                <a:lnTo>
                  <a:pt x="25727" y="284143"/>
                </a:lnTo>
                <a:lnTo>
                  <a:pt x="0" y="269454"/>
                </a:lnTo>
                <a:lnTo>
                  <a:pt x="5722" y="269454"/>
                </a:lnTo>
                <a:lnTo>
                  <a:pt x="11444" y="270934"/>
                </a:lnTo>
                <a:lnTo>
                  <a:pt x="18597" y="270934"/>
                </a:lnTo>
                <a:lnTo>
                  <a:pt x="43766" y="268528"/>
                </a:lnTo>
                <a:lnTo>
                  <a:pt x="67594" y="261681"/>
                </a:lnTo>
                <a:lnTo>
                  <a:pt x="89812" y="250947"/>
                </a:lnTo>
                <a:lnTo>
                  <a:pt x="110153" y="236882"/>
                </a:lnTo>
                <a:lnTo>
                  <a:pt x="86750" y="232927"/>
                </a:lnTo>
                <a:lnTo>
                  <a:pt x="66700" y="221892"/>
                </a:lnTo>
                <a:lnTo>
                  <a:pt x="51209" y="205028"/>
                </a:lnTo>
                <a:lnTo>
                  <a:pt x="41486" y="183584"/>
                </a:lnTo>
                <a:lnTo>
                  <a:pt x="45778" y="185064"/>
                </a:lnTo>
                <a:lnTo>
                  <a:pt x="68667" y="185064"/>
                </a:lnTo>
                <a:lnTo>
                  <a:pt x="74389" y="183584"/>
                </a:lnTo>
                <a:lnTo>
                  <a:pt x="50517" y="173868"/>
                </a:lnTo>
                <a:lnTo>
                  <a:pt x="31472" y="156934"/>
                </a:lnTo>
                <a:lnTo>
                  <a:pt x="18865" y="134449"/>
                </a:lnTo>
                <a:lnTo>
                  <a:pt x="14305" y="108077"/>
                </a:lnTo>
                <a:lnTo>
                  <a:pt x="14305" y="106597"/>
                </a:lnTo>
                <a:lnTo>
                  <a:pt x="22084" y="110506"/>
                </a:lnTo>
                <a:lnTo>
                  <a:pt x="30399" y="113444"/>
                </a:lnTo>
                <a:lnTo>
                  <a:pt x="39251" y="115549"/>
                </a:lnTo>
                <a:lnTo>
                  <a:pt x="48639" y="116960"/>
                </a:lnTo>
                <a:lnTo>
                  <a:pt x="35048" y="104283"/>
                </a:lnTo>
                <a:lnTo>
                  <a:pt x="24677" y="88831"/>
                </a:lnTo>
                <a:lnTo>
                  <a:pt x="18060" y="71157"/>
                </a:lnTo>
                <a:lnTo>
                  <a:pt x="15736" y="51818"/>
                </a:lnTo>
                <a:lnTo>
                  <a:pt x="16295" y="41847"/>
                </a:lnTo>
                <a:lnTo>
                  <a:pt x="18060" y="32016"/>
                </a:lnTo>
                <a:lnTo>
                  <a:pt x="21167" y="22462"/>
                </a:lnTo>
                <a:lnTo>
                  <a:pt x="25750" y="13324"/>
                </a:lnTo>
                <a:lnTo>
                  <a:pt x="56105" y="45387"/>
                </a:lnTo>
                <a:lnTo>
                  <a:pt x="92629" y="69954"/>
                </a:lnTo>
                <a:lnTo>
                  <a:pt x="133981" y="86193"/>
                </a:lnTo>
                <a:lnTo>
                  <a:pt x="178821" y="93272"/>
                </a:lnTo>
                <a:lnTo>
                  <a:pt x="177390" y="88831"/>
                </a:lnTo>
                <a:lnTo>
                  <a:pt x="177390" y="76986"/>
                </a:lnTo>
                <a:lnTo>
                  <a:pt x="183157" y="46844"/>
                </a:lnTo>
                <a:lnTo>
                  <a:pt x="198849" y="22392"/>
                </a:lnTo>
                <a:lnTo>
                  <a:pt x="222051" y="5991"/>
                </a:lnTo>
                <a:lnTo>
                  <a:pt x="250349" y="0"/>
                </a:lnTo>
                <a:lnTo>
                  <a:pt x="266086" y="1619"/>
                </a:lnTo>
                <a:lnTo>
                  <a:pt x="280749" y="6292"/>
                </a:lnTo>
                <a:lnTo>
                  <a:pt x="293803" y="13741"/>
                </a:lnTo>
                <a:lnTo>
                  <a:pt x="304711" y="23688"/>
                </a:lnTo>
                <a:lnTo>
                  <a:pt x="317318" y="20680"/>
                </a:lnTo>
                <a:lnTo>
                  <a:pt x="329388" y="16285"/>
                </a:lnTo>
                <a:lnTo>
                  <a:pt x="340922" y="10780"/>
                </a:lnTo>
                <a:lnTo>
                  <a:pt x="351920" y="4441"/>
                </a:lnTo>
                <a:lnTo>
                  <a:pt x="346600" y="18020"/>
                </a:lnTo>
                <a:lnTo>
                  <a:pt x="339402" y="29795"/>
                </a:lnTo>
                <a:lnTo>
                  <a:pt x="330595" y="39626"/>
                </a:lnTo>
                <a:lnTo>
                  <a:pt x="320447" y="47376"/>
                </a:lnTo>
                <a:lnTo>
                  <a:pt x="331154" y="45734"/>
                </a:lnTo>
                <a:lnTo>
                  <a:pt x="341727" y="43120"/>
                </a:lnTo>
                <a:lnTo>
                  <a:pt x="352031" y="39673"/>
                </a:lnTo>
                <a:lnTo>
                  <a:pt x="361934" y="35532"/>
                </a:lnTo>
                <a:lnTo>
                  <a:pt x="353909" y="46358"/>
                </a:lnTo>
                <a:lnTo>
                  <a:pt x="344946" y="56629"/>
                </a:lnTo>
                <a:lnTo>
                  <a:pt x="335178" y="66345"/>
                </a:lnTo>
                <a:lnTo>
                  <a:pt x="324739" y="75506"/>
                </a:lnTo>
                <a:lnTo>
                  <a:pt x="326169" y="78467"/>
                </a:lnTo>
                <a:lnTo>
                  <a:pt x="326169" y="85870"/>
                </a:lnTo>
                <a:lnTo>
                  <a:pt x="321573" y="129625"/>
                </a:lnTo>
                <a:lnTo>
                  <a:pt x="307968" y="173043"/>
                </a:lnTo>
                <a:lnTo>
                  <a:pt x="285630" y="213794"/>
                </a:lnTo>
                <a:lnTo>
                  <a:pt x="254833" y="249547"/>
                </a:lnTo>
                <a:lnTo>
                  <a:pt x="215853" y="277970"/>
                </a:lnTo>
                <a:lnTo>
                  <a:pt x="168965" y="296733"/>
                </a:lnTo>
                <a:lnTo>
                  <a:pt x="114445" y="303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4976CDBF-568D-7D77-1F6A-2BE1A1592E18}"/>
              </a:ext>
            </a:extLst>
          </p:cNvPr>
          <p:cNvSpPr txBox="1">
            <a:spLocks/>
          </p:cNvSpPr>
          <p:nvPr/>
        </p:nvSpPr>
        <p:spPr>
          <a:xfrm>
            <a:off x="1344609" y="2425541"/>
            <a:ext cx="1504747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en-US" sz="1100" b="1" spc="55" dirty="0">
                <a:solidFill>
                  <a:schemeClr val="tx1"/>
                </a:solidFill>
              </a:rPr>
              <a:t>202-</a:t>
            </a:r>
            <a:r>
              <a:rPr lang="en-US" sz="1100" b="1" spc="50" dirty="0">
                <a:solidFill>
                  <a:schemeClr val="tx1"/>
                </a:solidFill>
              </a:rPr>
              <a:t>347-</a:t>
            </a:r>
            <a:r>
              <a:rPr lang="en-US" sz="1100" b="1" spc="-20" dirty="0">
                <a:solidFill>
                  <a:schemeClr val="tx1"/>
                </a:solidFill>
              </a:rPr>
              <a:t>1461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7935ED8-9AD7-C0B0-3D08-FDFFCBED4FA9}"/>
              </a:ext>
            </a:extLst>
          </p:cNvPr>
          <p:cNvSpPr txBox="1"/>
          <p:nvPr/>
        </p:nvSpPr>
        <p:spPr>
          <a:xfrm>
            <a:off x="1347575" y="2865451"/>
            <a:ext cx="176242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u="sng" spc="-10" dirty="0">
                <a:solidFill>
                  <a:srgbClr val="1E5EAF"/>
                </a:solidFill>
                <a:uFill>
                  <a:solidFill>
                    <a:srgbClr val="1E5EAF"/>
                  </a:solidFill>
                </a:uFill>
                <a:latin typeface="Trebuchet MS"/>
                <a:cs typeface="Trebuchet MS"/>
                <a:hlinkClick r:id="rId6"/>
              </a:rPr>
              <a:t>INFO@NABTU.ORG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3FED9AF9-64F1-D3AE-E50F-A845803B0BD9}"/>
              </a:ext>
            </a:extLst>
          </p:cNvPr>
          <p:cNvSpPr txBox="1"/>
          <p:nvPr/>
        </p:nvSpPr>
        <p:spPr>
          <a:xfrm>
            <a:off x="1342445" y="3790137"/>
            <a:ext cx="972551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nabtu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31" name="object 21">
            <a:extLst>
              <a:ext uri="{FF2B5EF4-FFF2-40B4-BE49-F238E27FC236}">
                <a16:creationId xmlns:a16="http://schemas.microsoft.com/office/drawing/2014/main" id="{E2B4F5A3-7247-A078-FDE0-C0F069C16FA2}"/>
              </a:ext>
            </a:extLst>
          </p:cNvPr>
          <p:cNvGrpSpPr/>
          <p:nvPr/>
        </p:nvGrpSpPr>
        <p:grpSpPr>
          <a:xfrm>
            <a:off x="897599" y="4182948"/>
            <a:ext cx="375438" cy="295064"/>
            <a:chOff x="2423160" y="4285488"/>
            <a:chExt cx="624840" cy="649605"/>
          </a:xfrm>
        </p:grpSpPr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94B1E416-9F3D-CC84-DC30-35FCC259BFFB}"/>
                </a:ext>
              </a:extLst>
            </p:cNvPr>
            <p:cNvSpPr/>
            <p:nvPr/>
          </p:nvSpPr>
          <p:spPr>
            <a:xfrm>
              <a:off x="2423160" y="4285488"/>
              <a:ext cx="624840" cy="649605"/>
            </a:xfrm>
            <a:custGeom>
              <a:avLst/>
              <a:gdLst/>
              <a:ahLst/>
              <a:cxnLst/>
              <a:rect l="l" t="t" r="r" b="b"/>
              <a:pathLst>
                <a:path w="624839" h="649604">
                  <a:moveTo>
                    <a:pt x="312420" y="0"/>
                  </a:moveTo>
                  <a:lnTo>
                    <a:pt x="266253" y="3519"/>
                  </a:lnTo>
                  <a:lnTo>
                    <a:pt x="222189" y="13744"/>
                  </a:lnTo>
                  <a:lnTo>
                    <a:pt x="180712" y="30171"/>
                  </a:lnTo>
                  <a:lnTo>
                    <a:pt x="142305" y="52298"/>
                  </a:lnTo>
                  <a:lnTo>
                    <a:pt x="107450" y="79623"/>
                  </a:lnTo>
                  <a:lnTo>
                    <a:pt x="76632" y="111644"/>
                  </a:lnTo>
                  <a:lnTo>
                    <a:pt x="50333" y="147859"/>
                  </a:lnTo>
                  <a:lnTo>
                    <a:pt x="29037" y="187765"/>
                  </a:lnTo>
                  <a:lnTo>
                    <a:pt x="13227" y="230861"/>
                  </a:lnTo>
                  <a:lnTo>
                    <a:pt x="3387" y="276644"/>
                  </a:lnTo>
                  <a:lnTo>
                    <a:pt x="0" y="324612"/>
                  </a:lnTo>
                  <a:lnTo>
                    <a:pt x="3387" y="372579"/>
                  </a:lnTo>
                  <a:lnTo>
                    <a:pt x="13227" y="418362"/>
                  </a:lnTo>
                  <a:lnTo>
                    <a:pt x="29037" y="461458"/>
                  </a:lnTo>
                  <a:lnTo>
                    <a:pt x="50333" y="501364"/>
                  </a:lnTo>
                  <a:lnTo>
                    <a:pt x="76632" y="537579"/>
                  </a:lnTo>
                  <a:lnTo>
                    <a:pt x="107450" y="569600"/>
                  </a:lnTo>
                  <a:lnTo>
                    <a:pt x="142305" y="596925"/>
                  </a:lnTo>
                  <a:lnTo>
                    <a:pt x="180712" y="619052"/>
                  </a:lnTo>
                  <a:lnTo>
                    <a:pt x="222189" y="635479"/>
                  </a:lnTo>
                  <a:lnTo>
                    <a:pt x="266253" y="645704"/>
                  </a:lnTo>
                  <a:lnTo>
                    <a:pt x="312420" y="649224"/>
                  </a:lnTo>
                  <a:lnTo>
                    <a:pt x="358586" y="645704"/>
                  </a:lnTo>
                  <a:lnTo>
                    <a:pt x="402650" y="635479"/>
                  </a:lnTo>
                  <a:lnTo>
                    <a:pt x="444127" y="619052"/>
                  </a:lnTo>
                  <a:lnTo>
                    <a:pt x="482534" y="596925"/>
                  </a:lnTo>
                  <a:lnTo>
                    <a:pt x="517389" y="569600"/>
                  </a:lnTo>
                  <a:lnTo>
                    <a:pt x="548207" y="537579"/>
                  </a:lnTo>
                  <a:lnTo>
                    <a:pt x="574506" y="501364"/>
                  </a:lnTo>
                  <a:lnTo>
                    <a:pt x="595802" y="461458"/>
                  </a:lnTo>
                  <a:lnTo>
                    <a:pt x="611612" y="418362"/>
                  </a:lnTo>
                  <a:lnTo>
                    <a:pt x="621452" y="372579"/>
                  </a:lnTo>
                  <a:lnTo>
                    <a:pt x="624840" y="324612"/>
                  </a:lnTo>
                  <a:lnTo>
                    <a:pt x="621452" y="276644"/>
                  </a:lnTo>
                  <a:lnTo>
                    <a:pt x="611612" y="230861"/>
                  </a:lnTo>
                  <a:lnTo>
                    <a:pt x="595802" y="187765"/>
                  </a:lnTo>
                  <a:lnTo>
                    <a:pt x="574506" y="147859"/>
                  </a:lnTo>
                  <a:lnTo>
                    <a:pt x="548207" y="111644"/>
                  </a:lnTo>
                  <a:lnTo>
                    <a:pt x="517389" y="79623"/>
                  </a:lnTo>
                  <a:lnTo>
                    <a:pt x="482534" y="52298"/>
                  </a:lnTo>
                  <a:lnTo>
                    <a:pt x="444127" y="30171"/>
                  </a:lnTo>
                  <a:lnTo>
                    <a:pt x="402650" y="13744"/>
                  </a:lnTo>
                  <a:lnTo>
                    <a:pt x="358586" y="3519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25D35E02-A62A-AD45-B7C8-87F82F5C7AAF}"/>
                </a:ext>
              </a:extLst>
            </p:cNvPr>
            <p:cNvSpPr/>
            <p:nvPr/>
          </p:nvSpPr>
          <p:spPr>
            <a:xfrm>
              <a:off x="2621128" y="4411648"/>
              <a:ext cx="227965" cy="435609"/>
            </a:xfrm>
            <a:custGeom>
              <a:avLst/>
              <a:gdLst/>
              <a:ahLst/>
              <a:cxnLst/>
              <a:rect l="l" t="t" r="r" b="b"/>
              <a:pathLst>
                <a:path w="227964" h="435610">
                  <a:moveTo>
                    <a:pt x="83700" y="435437"/>
                  </a:moveTo>
                  <a:lnTo>
                    <a:pt x="77454" y="435437"/>
                  </a:lnTo>
                  <a:lnTo>
                    <a:pt x="76204" y="434144"/>
                  </a:lnTo>
                  <a:lnTo>
                    <a:pt x="74955" y="434144"/>
                  </a:lnTo>
                  <a:lnTo>
                    <a:pt x="69958" y="432852"/>
                  </a:lnTo>
                  <a:lnTo>
                    <a:pt x="66210" y="426392"/>
                  </a:lnTo>
                  <a:lnTo>
                    <a:pt x="67459" y="421223"/>
                  </a:lnTo>
                  <a:lnTo>
                    <a:pt x="117430" y="210611"/>
                  </a:lnTo>
                  <a:lnTo>
                    <a:pt x="14991" y="236453"/>
                  </a:lnTo>
                  <a:lnTo>
                    <a:pt x="13741" y="237746"/>
                  </a:lnTo>
                  <a:lnTo>
                    <a:pt x="8744" y="237746"/>
                  </a:lnTo>
                  <a:lnTo>
                    <a:pt x="6246" y="236453"/>
                  </a:lnTo>
                  <a:lnTo>
                    <a:pt x="1249" y="231285"/>
                  </a:lnTo>
                  <a:lnTo>
                    <a:pt x="0" y="227409"/>
                  </a:lnTo>
                  <a:lnTo>
                    <a:pt x="1249" y="223532"/>
                  </a:lnTo>
                  <a:lnTo>
                    <a:pt x="51219" y="9044"/>
                  </a:lnTo>
                  <a:lnTo>
                    <a:pt x="52468" y="3876"/>
                  </a:lnTo>
                  <a:lnTo>
                    <a:pt x="57465" y="0"/>
                  </a:lnTo>
                  <a:lnTo>
                    <a:pt x="152409" y="0"/>
                  </a:lnTo>
                  <a:lnTo>
                    <a:pt x="157406" y="5168"/>
                  </a:lnTo>
                  <a:lnTo>
                    <a:pt x="157406" y="12920"/>
                  </a:lnTo>
                  <a:lnTo>
                    <a:pt x="156157" y="14213"/>
                  </a:lnTo>
                  <a:lnTo>
                    <a:pt x="156157" y="15505"/>
                  </a:lnTo>
                  <a:lnTo>
                    <a:pt x="112433" y="136962"/>
                  </a:lnTo>
                  <a:lnTo>
                    <a:pt x="212373" y="111120"/>
                  </a:lnTo>
                  <a:lnTo>
                    <a:pt x="218620" y="111120"/>
                  </a:lnTo>
                  <a:lnTo>
                    <a:pt x="221118" y="112412"/>
                  </a:lnTo>
                  <a:lnTo>
                    <a:pt x="223617" y="114996"/>
                  </a:lnTo>
                  <a:lnTo>
                    <a:pt x="227365" y="117580"/>
                  </a:lnTo>
                  <a:lnTo>
                    <a:pt x="227365" y="122749"/>
                  </a:lnTo>
                  <a:lnTo>
                    <a:pt x="226115" y="126625"/>
                  </a:lnTo>
                  <a:lnTo>
                    <a:pt x="89946" y="427684"/>
                  </a:lnTo>
                  <a:lnTo>
                    <a:pt x="87448" y="431560"/>
                  </a:lnTo>
                  <a:lnTo>
                    <a:pt x="83700" y="435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4">
            <a:extLst>
              <a:ext uri="{FF2B5EF4-FFF2-40B4-BE49-F238E27FC236}">
                <a16:creationId xmlns:a16="http://schemas.microsoft.com/office/drawing/2014/main" id="{8D382C94-C5FC-02D0-A703-F508F81B9456}"/>
              </a:ext>
            </a:extLst>
          </p:cNvPr>
          <p:cNvSpPr txBox="1"/>
          <p:nvPr/>
        </p:nvSpPr>
        <p:spPr>
          <a:xfrm>
            <a:off x="1347575" y="4221854"/>
            <a:ext cx="1934843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u="sng" spc="-10" dirty="0">
                <a:solidFill>
                  <a:srgbClr val="1E5EAF"/>
                </a:solidFill>
                <a:uFill>
                  <a:solidFill>
                    <a:srgbClr val="1E5EAF"/>
                  </a:solidFill>
                </a:uFill>
                <a:latin typeface="Trebuchet MS"/>
                <a:cs typeface="Trebuchet MS"/>
                <a:hlinkClick r:id="rId7"/>
              </a:rPr>
              <a:t>WWW.NABTU.ORG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4ED648B9-97D7-A1E6-3627-058D77187855}"/>
              </a:ext>
            </a:extLst>
          </p:cNvPr>
          <p:cNvSpPr txBox="1"/>
          <p:nvPr/>
        </p:nvSpPr>
        <p:spPr>
          <a:xfrm>
            <a:off x="1347575" y="3340555"/>
            <a:ext cx="331279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northamericasbuildingtradesunions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0912C4C3-5132-05B9-B0C7-9D92FDCF6E33}"/>
              </a:ext>
            </a:extLst>
          </p:cNvPr>
          <p:cNvSpPr/>
          <p:nvPr/>
        </p:nvSpPr>
        <p:spPr>
          <a:xfrm>
            <a:off x="5529259" y="3733364"/>
            <a:ext cx="373912" cy="293622"/>
          </a:xfrm>
          <a:custGeom>
            <a:avLst/>
            <a:gdLst/>
            <a:ahLst/>
            <a:cxnLst/>
            <a:rect l="l" t="t" r="r" b="b"/>
            <a:pathLst>
              <a:path w="622300" h="646429">
                <a:moveTo>
                  <a:pt x="310896" y="0"/>
                </a:moveTo>
                <a:lnTo>
                  <a:pt x="264953" y="3503"/>
                </a:lnTo>
                <a:lnTo>
                  <a:pt x="221104" y="13679"/>
                </a:lnTo>
                <a:lnTo>
                  <a:pt x="179829" y="30028"/>
                </a:lnTo>
                <a:lnTo>
                  <a:pt x="141609" y="52051"/>
                </a:lnTo>
                <a:lnTo>
                  <a:pt x="106925" y="79248"/>
                </a:lnTo>
                <a:lnTo>
                  <a:pt x="76257" y="111119"/>
                </a:lnTo>
                <a:lnTo>
                  <a:pt x="50087" y="147163"/>
                </a:lnTo>
                <a:lnTo>
                  <a:pt x="28895" y="186882"/>
                </a:lnTo>
                <a:lnTo>
                  <a:pt x="13162" y="229776"/>
                </a:lnTo>
                <a:lnTo>
                  <a:pt x="3370" y="275344"/>
                </a:lnTo>
                <a:lnTo>
                  <a:pt x="0" y="323088"/>
                </a:lnTo>
                <a:lnTo>
                  <a:pt x="3370" y="370831"/>
                </a:lnTo>
                <a:lnTo>
                  <a:pt x="13162" y="416399"/>
                </a:lnTo>
                <a:lnTo>
                  <a:pt x="28895" y="459293"/>
                </a:lnTo>
                <a:lnTo>
                  <a:pt x="50087" y="499012"/>
                </a:lnTo>
                <a:lnTo>
                  <a:pt x="76257" y="535056"/>
                </a:lnTo>
                <a:lnTo>
                  <a:pt x="106925" y="566927"/>
                </a:lnTo>
                <a:lnTo>
                  <a:pt x="141609" y="594124"/>
                </a:lnTo>
                <a:lnTo>
                  <a:pt x="179829" y="616147"/>
                </a:lnTo>
                <a:lnTo>
                  <a:pt x="221104" y="632496"/>
                </a:lnTo>
                <a:lnTo>
                  <a:pt x="264953" y="642672"/>
                </a:lnTo>
                <a:lnTo>
                  <a:pt x="310896" y="646176"/>
                </a:lnTo>
                <a:lnTo>
                  <a:pt x="356838" y="642672"/>
                </a:lnTo>
                <a:lnTo>
                  <a:pt x="400687" y="632496"/>
                </a:lnTo>
                <a:lnTo>
                  <a:pt x="441962" y="616147"/>
                </a:lnTo>
                <a:lnTo>
                  <a:pt x="480182" y="594124"/>
                </a:lnTo>
                <a:lnTo>
                  <a:pt x="514866" y="566927"/>
                </a:lnTo>
                <a:lnTo>
                  <a:pt x="545534" y="535056"/>
                </a:lnTo>
                <a:lnTo>
                  <a:pt x="571704" y="499012"/>
                </a:lnTo>
                <a:lnTo>
                  <a:pt x="592896" y="459293"/>
                </a:lnTo>
                <a:lnTo>
                  <a:pt x="608629" y="416399"/>
                </a:lnTo>
                <a:lnTo>
                  <a:pt x="618421" y="370831"/>
                </a:lnTo>
                <a:lnTo>
                  <a:pt x="621792" y="323088"/>
                </a:lnTo>
                <a:lnTo>
                  <a:pt x="618421" y="275344"/>
                </a:lnTo>
                <a:lnTo>
                  <a:pt x="608629" y="229776"/>
                </a:lnTo>
                <a:lnTo>
                  <a:pt x="592896" y="186882"/>
                </a:lnTo>
                <a:lnTo>
                  <a:pt x="571704" y="147163"/>
                </a:lnTo>
                <a:lnTo>
                  <a:pt x="545534" y="111119"/>
                </a:lnTo>
                <a:lnTo>
                  <a:pt x="514866" y="79248"/>
                </a:lnTo>
                <a:lnTo>
                  <a:pt x="480182" y="52051"/>
                </a:lnTo>
                <a:lnTo>
                  <a:pt x="441962" y="30028"/>
                </a:lnTo>
                <a:lnTo>
                  <a:pt x="400687" y="13679"/>
                </a:lnTo>
                <a:lnTo>
                  <a:pt x="356838" y="3503"/>
                </a:lnTo>
                <a:lnTo>
                  <a:pt x="310896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7">
            <a:extLst>
              <a:ext uri="{FF2B5EF4-FFF2-40B4-BE49-F238E27FC236}">
                <a16:creationId xmlns:a16="http://schemas.microsoft.com/office/drawing/2014/main" id="{895BBCCA-4A44-ABDE-E76B-7DB163E6DD50}"/>
              </a:ext>
            </a:extLst>
          </p:cNvPr>
          <p:cNvGrpSpPr/>
          <p:nvPr/>
        </p:nvGrpSpPr>
        <p:grpSpPr>
          <a:xfrm>
            <a:off x="5536656" y="2373741"/>
            <a:ext cx="373912" cy="293622"/>
            <a:chOff x="2429255" y="1094231"/>
            <a:chExt cx="622300" cy="646430"/>
          </a:xfrm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85ECDDF-9F59-5A23-0069-E81A9F9F6933}"/>
                </a:ext>
              </a:extLst>
            </p:cNvPr>
            <p:cNvSpPr/>
            <p:nvPr/>
          </p:nvSpPr>
          <p:spPr>
            <a:xfrm>
              <a:off x="2429255" y="1094231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9">
              <a:extLst>
                <a:ext uri="{FF2B5EF4-FFF2-40B4-BE49-F238E27FC236}">
                  <a16:creationId xmlns:a16="http://schemas.microsoft.com/office/drawing/2014/main" id="{D5875325-F5BA-9307-F6E1-64BE2DA99C50}"/>
                </a:ext>
              </a:extLst>
            </p:cNvPr>
            <p:cNvSpPr/>
            <p:nvPr/>
          </p:nvSpPr>
          <p:spPr>
            <a:xfrm>
              <a:off x="2624438" y="1202881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196983" y="415619"/>
                  </a:moveTo>
                  <a:lnTo>
                    <a:pt x="38624" y="415619"/>
                  </a:lnTo>
                  <a:lnTo>
                    <a:pt x="23627" y="412404"/>
                  </a:lnTo>
                  <a:lnTo>
                    <a:pt x="11345" y="403514"/>
                  </a:lnTo>
                  <a:lnTo>
                    <a:pt x="3047" y="390084"/>
                  </a:lnTo>
                  <a:lnTo>
                    <a:pt x="0" y="373250"/>
                  </a:lnTo>
                  <a:lnTo>
                    <a:pt x="0" y="42369"/>
                  </a:lnTo>
                  <a:lnTo>
                    <a:pt x="3047" y="26386"/>
                  </a:lnTo>
                  <a:lnTo>
                    <a:pt x="11345" y="12862"/>
                  </a:lnTo>
                  <a:lnTo>
                    <a:pt x="23627" y="3499"/>
                  </a:lnTo>
                  <a:lnTo>
                    <a:pt x="38624" y="0"/>
                  </a:lnTo>
                  <a:lnTo>
                    <a:pt x="196983" y="0"/>
                  </a:lnTo>
                  <a:lnTo>
                    <a:pt x="213096" y="3499"/>
                  </a:lnTo>
                  <a:lnTo>
                    <a:pt x="225951" y="12862"/>
                  </a:lnTo>
                  <a:lnTo>
                    <a:pt x="234461" y="26386"/>
                  </a:lnTo>
                  <a:lnTo>
                    <a:pt x="237538" y="42369"/>
                  </a:lnTo>
                  <a:lnTo>
                    <a:pt x="90766" y="42369"/>
                  </a:lnTo>
                  <a:lnTo>
                    <a:pt x="88835" y="44386"/>
                  </a:lnTo>
                  <a:lnTo>
                    <a:pt x="88835" y="50439"/>
                  </a:lnTo>
                  <a:lnTo>
                    <a:pt x="90766" y="52456"/>
                  </a:lnTo>
                  <a:lnTo>
                    <a:pt x="237538" y="52456"/>
                  </a:lnTo>
                  <a:lnTo>
                    <a:pt x="237538" y="82720"/>
                  </a:lnTo>
                  <a:lnTo>
                    <a:pt x="32830" y="82720"/>
                  </a:lnTo>
                  <a:lnTo>
                    <a:pt x="28968" y="88773"/>
                  </a:lnTo>
                  <a:lnTo>
                    <a:pt x="28968" y="326846"/>
                  </a:lnTo>
                  <a:lnTo>
                    <a:pt x="32830" y="332899"/>
                  </a:lnTo>
                  <a:lnTo>
                    <a:pt x="237538" y="332899"/>
                  </a:lnTo>
                  <a:lnTo>
                    <a:pt x="237538" y="347022"/>
                  </a:lnTo>
                  <a:lnTo>
                    <a:pt x="117803" y="347022"/>
                  </a:lnTo>
                  <a:lnTo>
                    <a:pt x="108177" y="349134"/>
                  </a:lnTo>
                  <a:lnTo>
                    <a:pt x="100181" y="354840"/>
                  </a:lnTo>
                  <a:lnTo>
                    <a:pt x="94719" y="363194"/>
                  </a:lnTo>
                  <a:lnTo>
                    <a:pt x="92698" y="373250"/>
                  </a:lnTo>
                  <a:lnTo>
                    <a:pt x="94719" y="383307"/>
                  </a:lnTo>
                  <a:lnTo>
                    <a:pt x="100181" y="391661"/>
                  </a:lnTo>
                  <a:lnTo>
                    <a:pt x="108177" y="397367"/>
                  </a:lnTo>
                  <a:lnTo>
                    <a:pt x="117803" y="399479"/>
                  </a:lnTo>
                  <a:lnTo>
                    <a:pt x="228508" y="399479"/>
                  </a:lnTo>
                  <a:lnTo>
                    <a:pt x="225951" y="403514"/>
                  </a:lnTo>
                  <a:lnTo>
                    <a:pt x="213096" y="412404"/>
                  </a:lnTo>
                  <a:lnTo>
                    <a:pt x="196983" y="415619"/>
                  </a:lnTo>
                  <a:close/>
                </a:path>
                <a:path w="238125" h="415925">
                  <a:moveTo>
                    <a:pt x="237538" y="52456"/>
                  </a:moveTo>
                  <a:lnTo>
                    <a:pt x="146771" y="52456"/>
                  </a:lnTo>
                  <a:lnTo>
                    <a:pt x="148703" y="50439"/>
                  </a:lnTo>
                  <a:lnTo>
                    <a:pt x="148703" y="44386"/>
                  </a:lnTo>
                  <a:lnTo>
                    <a:pt x="146771" y="42369"/>
                  </a:lnTo>
                  <a:lnTo>
                    <a:pt x="237538" y="42369"/>
                  </a:lnTo>
                  <a:lnTo>
                    <a:pt x="237538" y="52456"/>
                  </a:lnTo>
                  <a:close/>
                </a:path>
                <a:path w="238125" h="415925">
                  <a:moveTo>
                    <a:pt x="237538" y="332899"/>
                  </a:moveTo>
                  <a:lnTo>
                    <a:pt x="202777" y="332899"/>
                  </a:lnTo>
                  <a:lnTo>
                    <a:pt x="208570" y="326846"/>
                  </a:lnTo>
                  <a:lnTo>
                    <a:pt x="208570" y="88773"/>
                  </a:lnTo>
                  <a:lnTo>
                    <a:pt x="202777" y="82720"/>
                  </a:lnTo>
                  <a:lnTo>
                    <a:pt x="237538" y="82720"/>
                  </a:lnTo>
                  <a:lnTo>
                    <a:pt x="237538" y="332899"/>
                  </a:lnTo>
                  <a:close/>
                </a:path>
                <a:path w="238125" h="415925">
                  <a:moveTo>
                    <a:pt x="228508" y="399479"/>
                  </a:moveTo>
                  <a:lnTo>
                    <a:pt x="117803" y="399479"/>
                  </a:lnTo>
                  <a:lnTo>
                    <a:pt x="127429" y="397367"/>
                  </a:lnTo>
                  <a:lnTo>
                    <a:pt x="135426" y="391661"/>
                  </a:lnTo>
                  <a:lnTo>
                    <a:pt x="140887" y="383307"/>
                  </a:lnTo>
                  <a:lnTo>
                    <a:pt x="142909" y="373250"/>
                  </a:lnTo>
                  <a:lnTo>
                    <a:pt x="140887" y="363194"/>
                  </a:lnTo>
                  <a:lnTo>
                    <a:pt x="135426" y="354840"/>
                  </a:lnTo>
                  <a:lnTo>
                    <a:pt x="127429" y="349134"/>
                  </a:lnTo>
                  <a:lnTo>
                    <a:pt x="117803" y="347022"/>
                  </a:lnTo>
                  <a:lnTo>
                    <a:pt x="237538" y="347022"/>
                  </a:lnTo>
                  <a:lnTo>
                    <a:pt x="237538" y="373250"/>
                  </a:lnTo>
                  <a:lnTo>
                    <a:pt x="234461" y="390084"/>
                  </a:lnTo>
                  <a:lnTo>
                    <a:pt x="228508" y="399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10">
            <a:extLst>
              <a:ext uri="{FF2B5EF4-FFF2-40B4-BE49-F238E27FC236}">
                <a16:creationId xmlns:a16="http://schemas.microsoft.com/office/drawing/2014/main" id="{6AB89279-D476-1399-3F18-C928DE9AA51B}"/>
              </a:ext>
            </a:extLst>
          </p:cNvPr>
          <p:cNvGrpSpPr/>
          <p:nvPr/>
        </p:nvGrpSpPr>
        <p:grpSpPr>
          <a:xfrm>
            <a:off x="5536656" y="2842798"/>
            <a:ext cx="373912" cy="293622"/>
            <a:chOff x="2429255" y="1889759"/>
            <a:chExt cx="622300" cy="646430"/>
          </a:xfrm>
        </p:grpSpPr>
        <p:sp>
          <p:nvSpPr>
            <p:cNvPr id="41" name="object 11">
              <a:extLst>
                <a:ext uri="{FF2B5EF4-FFF2-40B4-BE49-F238E27FC236}">
                  <a16:creationId xmlns:a16="http://schemas.microsoft.com/office/drawing/2014/main" id="{467D52FD-B0B1-D7E1-0B63-FA5DB12E8E6E}"/>
                </a:ext>
              </a:extLst>
            </p:cNvPr>
            <p:cNvSpPr/>
            <p:nvPr/>
          </p:nvSpPr>
          <p:spPr>
            <a:xfrm>
              <a:off x="2429255" y="1889759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">
              <a:extLst>
                <a:ext uri="{FF2B5EF4-FFF2-40B4-BE49-F238E27FC236}">
                  <a16:creationId xmlns:a16="http://schemas.microsoft.com/office/drawing/2014/main" id="{C2B6460F-9739-866A-474E-52903323DF92}"/>
                </a:ext>
              </a:extLst>
            </p:cNvPr>
            <p:cNvSpPr/>
            <p:nvPr/>
          </p:nvSpPr>
          <p:spPr>
            <a:xfrm>
              <a:off x="2589772" y="2091970"/>
              <a:ext cx="299085" cy="241935"/>
            </a:xfrm>
            <a:custGeom>
              <a:avLst/>
              <a:gdLst/>
              <a:ahLst/>
              <a:cxnLst/>
              <a:rect l="l" t="t" r="r" b="b"/>
              <a:pathLst>
                <a:path w="299085" h="241935">
                  <a:moveTo>
                    <a:pt x="149361" y="153987"/>
                  </a:moveTo>
                  <a:lnTo>
                    <a:pt x="138486" y="151364"/>
                  </a:lnTo>
                  <a:lnTo>
                    <a:pt x="126931" y="145031"/>
                  </a:lnTo>
                  <a:lnTo>
                    <a:pt x="115892" y="137245"/>
                  </a:lnTo>
                  <a:lnTo>
                    <a:pt x="106834" y="130461"/>
                  </a:lnTo>
                  <a:lnTo>
                    <a:pt x="87386" y="116660"/>
                  </a:lnTo>
                  <a:lnTo>
                    <a:pt x="48490" y="88656"/>
                  </a:lnTo>
                  <a:lnTo>
                    <a:pt x="29042" y="74855"/>
                  </a:lnTo>
                  <a:lnTo>
                    <a:pt x="19253" y="66651"/>
                  </a:lnTo>
                  <a:lnTo>
                    <a:pt x="9853" y="55740"/>
                  </a:lnTo>
                  <a:lnTo>
                    <a:pt x="2787" y="43425"/>
                  </a:lnTo>
                  <a:lnTo>
                    <a:pt x="0" y="31011"/>
                  </a:lnTo>
                  <a:lnTo>
                    <a:pt x="1734" y="19398"/>
                  </a:lnTo>
                  <a:lnTo>
                    <a:pt x="6871" y="9490"/>
                  </a:lnTo>
                  <a:lnTo>
                    <a:pt x="15315" y="2589"/>
                  </a:lnTo>
                  <a:lnTo>
                    <a:pt x="26967" y="0"/>
                  </a:lnTo>
                  <a:lnTo>
                    <a:pt x="271754" y="0"/>
                  </a:lnTo>
                  <a:lnTo>
                    <a:pt x="282094" y="2238"/>
                  </a:lnTo>
                  <a:lnTo>
                    <a:pt x="290683" y="8287"/>
                  </a:lnTo>
                  <a:lnTo>
                    <a:pt x="296550" y="17143"/>
                  </a:lnTo>
                  <a:lnTo>
                    <a:pt x="298722" y="27803"/>
                  </a:lnTo>
                  <a:lnTo>
                    <a:pt x="296388" y="41771"/>
                  </a:lnTo>
                  <a:lnTo>
                    <a:pt x="290165" y="54537"/>
                  </a:lnTo>
                  <a:lnTo>
                    <a:pt x="281219" y="65698"/>
                  </a:lnTo>
                  <a:lnTo>
                    <a:pt x="270717" y="74855"/>
                  </a:lnTo>
                  <a:lnTo>
                    <a:pt x="231432" y="102658"/>
                  </a:lnTo>
                  <a:lnTo>
                    <a:pt x="192924" y="130461"/>
                  </a:lnTo>
                  <a:lnTo>
                    <a:pt x="183200" y="137295"/>
                  </a:lnTo>
                  <a:lnTo>
                    <a:pt x="171920" y="145031"/>
                  </a:lnTo>
                  <a:lnTo>
                    <a:pt x="160252" y="151364"/>
                  </a:lnTo>
                  <a:lnTo>
                    <a:pt x="149361" y="153987"/>
                  </a:lnTo>
                  <a:close/>
                </a:path>
                <a:path w="299085" h="241935">
                  <a:moveTo>
                    <a:pt x="271754" y="241674"/>
                  </a:moveTo>
                  <a:lnTo>
                    <a:pt x="26967" y="241674"/>
                  </a:lnTo>
                  <a:lnTo>
                    <a:pt x="16628" y="239602"/>
                  </a:lnTo>
                  <a:lnTo>
                    <a:pt x="8038" y="233922"/>
                  </a:lnTo>
                  <a:lnTo>
                    <a:pt x="2171" y="225433"/>
                  </a:lnTo>
                  <a:lnTo>
                    <a:pt x="0" y="214940"/>
                  </a:lnTo>
                  <a:lnTo>
                    <a:pt x="0" y="78063"/>
                  </a:lnTo>
                  <a:lnTo>
                    <a:pt x="5186" y="83409"/>
                  </a:lnTo>
                  <a:lnTo>
                    <a:pt x="11409" y="88756"/>
                  </a:lnTo>
                  <a:lnTo>
                    <a:pt x="16595" y="93034"/>
                  </a:lnTo>
                  <a:lnTo>
                    <a:pt x="37583" y="107503"/>
                  </a:lnTo>
                  <a:lnTo>
                    <a:pt x="58473" y="122174"/>
                  </a:lnTo>
                  <a:lnTo>
                    <a:pt x="79235" y="137295"/>
                  </a:lnTo>
                  <a:lnTo>
                    <a:pt x="99574" y="152918"/>
                  </a:lnTo>
                  <a:lnTo>
                    <a:pt x="110999" y="161105"/>
                  </a:lnTo>
                  <a:lnTo>
                    <a:pt x="123300" y="168691"/>
                  </a:lnTo>
                  <a:lnTo>
                    <a:pt x="136185" y="174271"/>
                  </a:lnTo>
                  <a:lnTo>
                    <a:pt x="149361" y="176444"/>
                  </a:lnTo>
                  <a:lnTo>
                    <a:pt x="298722" y="176444"/>
                  </a:lnTo>
                  <a:lnTo>
                    <a:pt x="298722" y="214940"/>
                  </a:lnTo>
                  <a:lnTo>
                    <a:pt x="296696" y="225433"/>
                  </a:lnTo>
                  <a:lnTo>
                    <a:pt x="291072" y="233922"/>
                  </a:lnTo>
                  <a:lnTo>
                    <a:pt x="282531" y="239602"/>
                  </a:lnTo>
                  <a:lnTo>
                    <a:pt x="271754" y="241674"/>
                  </a:lnTo>
                  <a:close/>
                </a:path>
                <a:path w="299085" h="241935">
                  <a:moveTo>
                    <a:pt x="298722" y="176444"/>
                  </a:moveTo>
                  <a:lnTo>
                    <a:pt x="149361" y="176444"/>
                  </a:lnTo>
                  <a:lnTo>
                    <a:pt x="163120" y="174271"/>
                  </a:lnTo>
                  <a:lnTo>
                    <a:pt x="176199" y="168691"/>
                  </a:lnTo>
                  <a:lnTo>
                    <a:pt x="188305" y="161105"/>
                  </a:lnTo>
                  <a:lnTo>
                    <a:pt x="220169" y="137245"/>
                  </a:lnTo>
                  <a:lnTo>
                    <a:pt x="240248" y="122575"/>
                  </a:lnTo>
                  <a:lnTo>
                    <a:pt x="261139" y="107654"/>
                  </a:lnTo>
                  <a:lnTo>
                    <a:pt x="288350" y="88756"/>
                  </a:lnTo>
                  <a:lnTo>
                    <a:pt x="298722" y="78063"/>
                  </a:lnTo>
                  <a:lnTo>
                    <a:pt x="298722" y="176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13">
            <a:extLst>
              <a:ext uri="{FF2B5EF4-FFF2-40B4-BE49-F238E27FC236}">
                <a16:creationId xmlns:a16="http://schemas.microsoft.com/office/drawing/2014/main" id="{A27BC687-3F6E-7198-4B39-848C2BBD865D}"/>
              </a:ext>
            </a:extLst>
          </p:cNvPr>
          <p:cNvGrpSpPr/>
          <p:nvPr/>
        </p:nvGrpSpPr>
        <p:grpSpPr>
          <a:xfrm>
            <a:off x="5536656" y="3293450"/>
            <a:ext cx="373912" cy="293622"/>
            <a:chOff x="2429255" y="2688335"/>
            <a:chExt cx="622300" cy="646430"/>
          </a:xfrm>
        </p:grpSpPr>
        <p:sp>
          <p:nvSpPr>
            <p:cNvPr id="44" name="object 14">
              <a:extLst>
                <a:ext uri="{FF2B5EF4-FFF2-40B4-BE49-F238E27FC236}">
                  <a16:creationId xmlns:a16="http://schemas.microsoft.com/office/drawing/2014/main" id="{B2B7ABAF-51F6-F29D-AADD-F982CF33E714}"/>
                </a:ext>
              </a:extLst>
            </p:cNvPr>
            <p:cNvSpPr/>
            <p:nvPr/>
          </p:nvSpPr>
          <p:spPr>
            <a:xfrm>
              <a:off x="2429255" y="2688335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29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5">
              <a:extLst>
                <a:ext uri="{FF2B5EF4-FFF2-40B4-BE49-F238E27FC236}">
                  <a16:creationId xmlns:a16="http://schemas.microsoft.com/office/drawing/2014/main" id="{DFA8A962-E084-AC12-900F-89C0854DAFD8}"/>
                </a:ext>
              </a:extLst>
            </p:cNvPr>
            <p:cNvSpPr/>
            <p:nvPr/>
          </p:nvSpPr>
          <p:spPr>
            <a:xfrm>
              <a:off x="2631735" y="2811653"/>
              <a:ext cx="200025" cy="398145"/>
            </a:xfrm>
            <a:custGeom>
              <a:avLst/>
              <a:gdLst/>
              <a:ahLst/>
              <a:cxnLst/>
              <a:rect l="l" t="t" r="r" b="b"/>
              <a:pathLst>
                <a:path w="200025" h="398144">
                  <a:moveTo>
                    <a:pt x="129497" y="398034"/>
                  </a:moveTo>
                  <a:lnTo>
                    <a:pt x="58993" y="398034"/>
                  </a:lnTo>
                  <a:lnTo>
                    <a:pt x="58993" y="216839"/>
                  </a:lnTo>
                  <a:lnTo>
                    <a:pt x="0" y="216839"/>
                  </a:lnTo>
                  <a:lnTo>
                    <a:pt x="0" y="145549"/>
                  </a:lnTo>
                  <a:lnTo>
                    <a:pt x="58993" y="145549"/>
                  </a:lnTo>
                  <a:lnTo>
                    <a:pt x="58993" y="93567"/>
                  </a:lnTo>
                  <a:lnTo>
                    <a:pt x="65423" y="53885"/>
                  </a:lnTo>
                  <a:lnTo>
                    <a:pt x="83453" y="24505"/>
                  </a:lnTo>
                  <a:lnTo>
                    <a:pt x="111196" y="6265"/>
                  </a:lnTo>
                  <a:lnTo>
                    <a:pt x="146763" y="0"/>
                  </a:lnTo>
                  <a:lnTo>
                    <a:pt x="164389" y="464"/>
                  </a:lnTo>
                  <a:lnTo>
                    <a:pt x="179857" y="1485"/>
                  </a:lnTo>
                  <a:lnTo>
                    <a:pt x="192087" y="2506"/>
                  </a:lnTo>
                  <a:lnTo>
                    <a:pt x="200001" y="2970"/>
                  </a:lnTo>
                  <a:lnTo>
                    <a:pt x="200001" y="66834"/>
                  </a:lnTo>
                  <a:lnTo>
                    <a:pt x="162591" y="66834"/>
                  </a:lnTo>
                  <a:lnTo>
                    <a:pt x="145886" y="69247"/>
                  </a:lnTo>
                  <a:lnTo>
                    <a:pt x="135792" y="76116"/>
                  </a:lnTo>
                  <a:lnTo>
                    <a:pt x="130823" y="86884"/>
                  </a:lnTo>
                  <a:lnTo>
                    <a:pt x="129497" y="100993"/>
                  </a:lnTo>
                  <a:lnTo>
                    <a:pt x="129497" y="145549"/>
                  </a:lnTo>
                  <a:lnTo>
                    <a:pt x="197123" y="145549"/>
                  </a:lnTo>
                  <a:lnTo>
                    <a:pt x="188490" y="216839"/>
                  </a:lnTo>
                  <a:lnTo>
                    <a:pt x="129497" y="216839"/>
                  </a:lnTo>
                  <a:lnTo>
                    <a:pt x="129497" y="398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16">
            <a:extLst>
              <a:ext uri="{FF2B5EF4-FFF2-40B4-BE49-F238E27FC236}">
                <a16:creationId xmlns:a16="http://schemas.microsoft.com/office/drawing/2014/main" id="{2FBF28E7-0902-2CE4-01E3-BAA0C54BB89A}"/>
              </a:ext>
            </a:extLst>
          </p:cNvPr>
          <p:cNvSpPr/>
          <p:nvPr/>
        </p:nvSpPr>
        <p:spPr>
          <a:xfrm>
            <a:off x="5612418" y="3813270"/>
            <a:ext cx="217480" cy="137870"/>
          </a:xfrm>
          <a:custGeom>
            <a:avLst/>
            <a:gdLst/>
            <a:ahLst/>
            <a:cxnLst/>
            <a:rect l="l" t="t" r="r" b="b"/>
            <a:pathLst>
              <a:path w="361950" h="303529">
                <a:moveTo>
                  <a:pt x="114445" y="303506"/>
                </a:moveTo>
                <a:lnTo>
                  <a:pt x="83084" y="301308"/>
                </a:lnTo>
                <a:lnTo>
                  <a:pt x="53467" y="294808"/>
                </a:lnTo>
                <a:lnTo>
                  <a:pt x="25727" y="284143"/>
                </a:lnTo>
                <a:lnTo>
                  <a:pt x="0" y="269454"/>
                </a:lnTo>
                <a:lnTo>
                  <a:pt x="5722" y="269454"/>
                </a:lnTo>
                <a:lnTo>
                  <a:pt x="11444" y="270934"/>
                </a:lnTo>
                <a:lnTo>
                  <a:pt x="18597" y="270934"/>
                </a:lnTo>
                <a:lnTo>
                  <a:pt x="43766" y="268528"/>
                </a:lnTo>
                <a:lnTo>
                  <a:pt x="67594" y="261681"/>
                </a:lnTo>
                <a:lnTo>
                  <a:pt x="89812" y="250947"/>
                </a:lnTo>
                <a:lnTo>
                  <a:pt x="110153" y="236882"/>
                </a:lnTo>
                <a:lnTo>
                  <a:pt x="86750" y="232927"/>
                </a:lnTo>
                <a:lnTo>
                  <a:pt x="66700" y="221892"/>
                </a:lnTo>
                <a:lnTo>
                  <a:pt x="51209" y="205028"/>
                </a:lnTo>
                <a:lnTo>
                  <a:pt x="41486" y="183584"/>
                </a:lnTo>
                <a:lnTo>
                  <a:pt x="45778" y="185064"/>
                </a:lnTo>
                <a:lnTo>
                  <a:pt x="68667" y="185064"/>
                </a:lnTo>
                <a:lnTo>
                  <a:pt x="74389" y="183584"/>
                </a:lnTo>
                <a:lnTo>
                  <a:pt x="50517" y="173868"/>
                </a:lnTo>
                <a:lnTo>
                  <a:pt x="31472" y="156934"/>
                </a:lnTo>
                <a:lnTo>
                  <a:pt x="18865" y="134449"/>
                </a:lnTo>
                <a:lnTo>
                  <a:pt x="14305" y="108077"/>
                </a:lnTo>
                <a:lnTo>
                  <a:pt x="14305" y="106597"/>
                </a:lnTo>
                <a:lnTo>
                  <a:pt x="22084" y="110506"/>
                </a:lnTo>
                <a:lnTo>
                  <a:pt x="30399" y="113444"/>
                </a:lnTo>
                <a:lnTo>
                  <a:pt x="39251" y="115549"/>
                </a:lnTo>
                <a:lnTo>
                  <a:pt x="48639" y="116960"/>
                </a:lnTo>
                <a:lnTo>
                  <a:pt x="35048" y="104283"/>
                </a:lnTo>
                <a:lnTo>
                  <a:pt x="24677" y="88831"/>
                </a:lnTo>
                <a:lnTo>
                  <a:pt x="18060" y="71157"/>
                </a:lnTo>
                <a:lnTo>
                  <a:pt x="15736" y="51818"/>
                </a:lnTo>
                <a:lnTo>
                  <a:pt x="16295" y="41847"/>
                </a:lnTo>
                <a:lnTo>
                  <a:pt x="18060" y="32016"/>
                </a:lnTo>
                <a:lnTo>
                  <a:pt x="21167" y="22462"/>
                </a:lnTo>
                <a:lnTo>
                  <a:pt x="25750" y="13324"/>
                </a:lnTo>
                <a:lnTo>
                  <a:pt x="56105" y="45387"/>
                </a:lnTo>
                <a:lnTo>
                  <a:pt x="92629" y="69954"/>
                </a:lnTo>
                <a:lnTo>
                  <a:pt x="133981" y="86193"/>
                </a:lnTo>
                <a:lnTo>
                  <a:pt x="178821" y="93272"/>
                </a:lnTo>
                <a:lnTo>
                  <a:pt x="177390" y="88831"/>
                </a:lnTo>
                <a:lnTo>
                  <a:pt x="177390" y="76986"/>
                </a:lnTo>
                <a:lnTo>
                  <a:pt x="183157" y="46844"/>
                </a:lnTo>
                <a:lnTo>
                  <a:pt x="198849" y="22392"/>
                </a:lnTo>
                <a:lnTo>
                  <a:pt x="222051" y="5991"/>
                </a:lnTo>
                <a:lnTo>
                  <a:pt x="250349" y="0"/>
                </a:lnTo>
                <a:lnTo>
                  <a:pt x="266086" y="1619"/>
                </a:lnTo>
                <a:lnTo>
                  <a:pt x="280749" y="6292"/>
                </a:lnTo>
                <a:lnTo>
                  <a:pt x="293803" y="13741"/>
                </a:lnTo>
                <a:lnTo>
                  <a:pt x="304711" y="23688"/>
                </a:lnTo>
                <a:lnTo>
                  <a:pt x="317318" y="20680"/>
                </a:lnTo>
                <a:lnTo>
                  <a:pt x="329388" y="16285"/>
                </a:lnTo>
                <a:lnTo>
                  <a:pt x="340922" y="10780"/>
                </a:lnTo>
                <a:lnTo>
                  <a:pt x="351920" y="4441"/>
                </a:lnTo>
                <a:lnTo>
                  <a:pt x="346600" y="18020"/>
                </a:lnTo>
                <a:lnTo>
                  <a:pt x="339402" y="29795"/>
                </a:lnTo>
                <a:lnTo>
                  <a:pt x="330595" y="39626"/>
                </a:lnTo>
                <a:lnTo>
                  <a:pt x="320447" y="47376"/>
                </a:lnTo>
                <a:lnTo>
                  <a:pt x="331154" y="45734"/>
                </a:lnTo>
                <a:lnTo>
                  <a:pt x="341727" y="43120"/>
                </a:lnTo>
                <a:lnTo>
                  <a:pt x="352031" y="39673"/>
                </a:lnTo>
                <a:lnTo>
                  <a:pt x="361934" y="35532"/>
                </a:lnTo>
                <a:lnTo>
                  <a:pt x="353909" y="46358"/>
                </a:lnTo>
                <a:lnTo>
                  <a:pt x="344946" y="56629"/>
                </a:lnTo>
                <a:lnTo>
                  <a:pt x="335178" y="66345"/>
                </a:lnTo>
                <a:lnTo>
                  <a:pt x="324739" y="75506"/>
                </a:lnTo>
                <a:lnTo>
                  <a:pt x="326169" y="78467"/>
                </a:lnTo>
                <a:lnTo>
                  <a:pt x="326169" y="85870"/>
                </a:lnTo>
                <a:lnTo>
                  <a:pt x="321573" y="129625"/>
                </a:lnTo>
                <a:lnTo>
                  <a:pt x="307968" y="173043"/>
                </a:lnTo>
                <a:lnTo>
                  <a:pt x="285630" y="213794"/>
                </a:lnTo>
                <a:lnTo>
                  <a:pt x="254833" y="249547"/>
                </a:lnTo>
                <a:lnTo>
                  <a:pt x="215853" y="277970"/>
                </a:lnTo>
                <a:lnTo>
                  <a:pt x="168965" y="296733"/>
                </a:lnTo>
                <a:lnTo>
                  <a:pt x="114445" y="303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9734C51F-029E-8E37-0DD2-A32B75C39226}"/>
              </a:ext>
            </a:extLst>
          </p:cNvPr>
          <p:cNvSpPr txBox="1">
            <a:spLocks/>
          </p:cNvSpPr>
          <p:nvPr/>
        </p:nvSpPr>
        <p:spPr>
          <a:xfrm>
            <a:off x="6037787" y="2417020"/>
            <a:ext cx="1504747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en-US" sz="1100" b="1" spc="55" dirty="0">
                <a:solidFill>
                  <a:schemeClr val="tx1"/>
                </a:solidFill>
              </a:rPr>
              <a:t>202-</a:t>
            </a:r>
            <a:r>
              <a:rPr lang="en-US" sz="1100" b="1" spc="50" dirty="0">
                <a:solidFill>
                  <a:schemeClr val="tx1"/>
                </a:solidFill>
              </a:rPr>
              <a:t>347-</a:t>
            </a:r>
            <a:r>
              <a:rPr lang="en-US" sz="1100" b="1" spc="-20" dirty="0">
                <a:solidFill>
                  <a:schemeClr val="tx1"/>
                </a:solidFill>
              </a:rPr>
              <a:t>1461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B0B8307-E966-595F-13BC-668872BFA71B}"/>
              </a:ext>
            </a:extLst>
          </p:cNvPr>
          <p:cNvSpPr txBox="1"/>
          <p:nvPr/>
        </p:nvSpPr>
        <p:spPr>
          <a:xfrm>
            <a:off x="6032229" y="2875505"/>
            <a:ext cx="243161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b="1">
                <a:latin typeface="Trebuchet MS"/>
                <a:cs typeface="Trebuchet MS"/>
                <a:hlinkClick r:id="rId8"/>
              </a:rPr>
              <a:t>PROGRAM@</a:t>
            </a:r>
            <a:r>
              <a:rPr lang="en-US" sz="1200" b="1" dirty="0">
                <a:latin typeface="Trebuchet MS"/>
                <a:cs typeface="Trebuchet MS"/>
                <a:hlinkClick r:id="rId8"/>
              </a:rPr>
              <a:t>TRADESFUTURES.ORG</a:t>
            </a:r>
            <a:endParaRPr sz="1200" b="1" dirty="0">
              <a:latin typeface="Trebuchet MS"/>
              <a:cs typeface="Trebuchet MS"/>
            </a:endParaRPr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B0DC6DEE-92A1-E0F1-781D-8E588B2FA471}"/>
              </a:ext>
            </a:extLst>
          </p:cNvPr>
          <p:cNvSpPr txBox="1"/>
          <p:nvPr/>
        </p:nvSpPr>
        <p:spPr>
          <a:xfrm>
            <a:off x="6034001" y="3786078"/>
            <a:ext cx="139909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@</a:t>
            </a:r>
            <a:r>
              <a:rPr lang="en-US" sz="1200" b="1" spc="-10" dirty="0" err="1">
                <a:solidFill>
                  <a:schemeClr val="tx1"/>
                </a:solidFill>
                <a:latin typeface="Trebuchet MS"/>
                <a:cs typeface="Trebuchet MS"/>
              </a:rPr>
              <a:t>trades_futures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50" name="object 21">
            <a:extLst>
              <a:ext uri="{FF2B5EF4-FFF2-40B4-BE49-F238E27FC236}">
                <a16:creationId xmlns:a16="http://schemas.microsoft.com/office/drawing/2014/main" id="{A8BA4BB4-4361-9D38-229E-2D7B6B763429}"/>
              </a:ext>
            </a:extLst>
          </p:cNvPr>
          <p:cNvGrpSpPr/>
          <p:nvPr/>
        </p:nvGrpSpPr>
        <p:grpSpPr>
          <a:xfrm>
            <a:off x="5529259" y="4173279"/>
            <a:ext cx="375438" cy="295064"/>
            <a:chOff x="2423160" y="4285488"/>
            <a:chExt cx="624840" cy="649605"/>
          </a:xfrm>
        </p:grpSpPr>
        <p:sp>
          <p:nvSpPr>
            <p:cNvPr id="51" name="object 22">
              <a:extLst>
                <a:ext uri="{FF2B5EF4-FFF2-40B4-BE49-F238E27FC236}">
                  <a16:creationId xmlns:a16="http://schemas.microsoft.com/office/drawing/2014/main" id="{6B5684D4-D3ED-E7D8-12F4-D88EC6F1EC43}"/>
                </a:ext>
              </a:extLst>
            </p:cNvPr>
            <p:cNvSpPr/>
            <p:nvPr/>
          </p:nvSpPr>
          <p:spPr>
            <a:xfrm>
              <a:off x="2423160" y="4285488"/>
              <a:ext cx="624840" cy="649605"/>
            </a:xfrm>
            <a:custGeom>
              <a:avLst/>
              <a:gdLst/>
              <a:ahLst/>
              <a:cxnLst/>
              <a:rect l="l" t="t" r="r" b="b"/>
              <a:pathLst>
                <a:path w="624839" h="649604">
                  <a:moveTo>
                    <a:pt x="312420" y="0"/>
                  </a:moveTo>
                  <a:lnTo>
                    <a:pt x="266253" y="3519"/>
                  </a:lnTo>
                  <a:lnTo>
                    <a:pt x="222189" y="13744"/>
                  </a:lnTo>
                  <a:lnTo>
                    <a:pt x="180712" y="30171"/>
                  </a:lnTo>
                  <a:lnTo>
                    <a:pt x="142305" y="52298"/>
                  </a:lnTo>
                  <a:lnTo>
                    <a:pt x="107450" y="79623"/>
                  </a:lnTo>
                  <a:lnTo>
                    <a:pt x="76632" y="111644"/>
                  </a:lnTo>
                  <a:lnTo>
                    <a:pt x="50333" y="147859"/>
                  </a:lnTo>
                  <a:lnTo>
                    <a:pt x="29037" y="187765"/>
                  </a:lnTo>
                  <a:lnTo>
                    <a:pt x="13227" y="230861"/>
                  </a:lnTo>
                  <a:lnTo>
                    <a:pt x="3387" y="276644"/>
                  </a:lnTo>
                  <a:lnTo>
                    <a:pt x="0" y="324612"/>
                  </a:lnTo>
                  <a:lnTo>
                    <a:pt x="3387" y="372579"/>
                  </a:lnTo>
                  <a:lnTo>
                    <a:pt x="13227" y="418362"/>
                  </a:lnTo>
                  <a:lnTo>
                    <a:pt x="29037" y="461458"/>
                  </a:lnTo>
                  <a:lnTo>
                    <a:pt x="50333" y="501364"/>
                  </a:lnTo>
                  <a:lnTo>
                    <a:pt x="76632" y="537579"/>
                  </a:lnTo>
                  <a:lnTo>
                    <a:pt x="107450" y="569600"/>
                  </a:lnTo>
                  <a:lnTo>
                    <a:pt x="142305" y="596925"/>
                  </a:lnTo>
                  <a:lnTo>
                    <a:pt x="180712" y="619052"/>
                  </a:lnTo>
                  <a:lnTo>
                    <a:pt x="222189" y="635479"/>
                  </a:lnTo>
                  <a:lnTo>
                    <a:pt x="266253" y="645704"/>
                  </a:lnTo>
                  <a:lnTo>
                    <a:pt x="312420" y="649224"/>
                  </a:lnTo>
                  <a:lnTo>
                    <a:pt x="358586" y="645704"/>
                  </a:lnTo>
                  <a:lnTo>
                    <a:pt x="402650" y="635479"/>
                  </a:lnTo>
                  <a:lnTo>
                    <a:pt x="444127" y="619052"/>
                  </a:lnTo>
                  <a:lnTo>
                    <a:pt x="482534" y="596925"/>
                  </a:lnTo>
                  <a:lnTo>
                    <a:pt x="517389" y="569600"/>
                  </a:lnTo>
                  <a:lnTo>
                    <a:pt x="548207" y="537579"/>
                  </a:lnTo>
                  <a:lnTo>
                    <a:pt x="574506" y="501364"/>
                  </a:lnTo>
                  <a:lnTo>
                    <a:pt x="595802" y="461458"/>
                  </a:lnTo>
                  <a:lnTo>
                    <a:pt x="611612" y="418362"/>
                  </a:lnTo>
                  <a:lnTo>
                    <a:pt x="621452" y="372579"/>
                  </a:lnTo>
                  <a:lnTo>
                    <a:pt x="624840" y="324612"/>
                  </a:lnTo>
                  <a:lnTo>
                    <a:pt x="621452" y="276644"/>
                  </a:lnTo>
                  <a:lnTo>
                    <a:pt x="611612" y="230861"/>
                  </a:lnTo>
                  <a:lnTo>
                    <a:pt x="595802" y="187765"/>
                  </a:lnTo>
                  <a:lnTo>
                    <a:pt x="574506" y="147859"/>
                  </a:lnTo>
                  <a:lnTo>
                    <a:pt x="548207" y="111644"/>
                  </a:lnTo>
                  <a:lnTo>
                    <a:pt x="517389" y="79623"/>
                  </a:lnTo>
                  <a:lnTo>
                    <a:pt x="482534" y="52298"/>
                  </a:lnTo>
                  <a:lnTo>
                    <a:pt x="444127" y="30171"/>
                  </a:lnTo>
                  <a:lnTo>
                    <a:pt x="402650" y="13744"/>
                  </a:lnTo>
                  <a:lnTo>
                    <a:pt x="358586" y="3519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3">
              <a:extLst>
                <a:ext uri="{FF2B5EF4-FFF2-40B4-BE49-F238E27FC236}">
                  <a16:creationId xmlns:a16="http://schemas.microsoft.com/office/drawing/2014/main" id="{CD892D02-5DD7-7BB4-A68A-4517B17700A6}"/>
                </a:ext>
              </a:extLst>
            </p:cNvPr>
            <p:cNvSpPr/>
            <p:nvPr/>
          </p:nvSpPr>
          <p:spPr>
            <a:xfrm>
              <a:off x="2621128" y="4411648"/>
              <a:ext cx="227965" cy="435609"/>
            </a:xfrm>
            <a:custGeom>
              <a:avLst/>
              <a:gdLst/>
              <a:ahLst/>
              <a:cxnLst/>
              <a:rect l="l" t="t" r="r" b="b"/>
              <a:pathLst>
                <a:path w="227964" h="435610">
                  <a:moveTo>
                    <a:pt x="83700" y="435437"/>
                  </a:moveTo>
                  <a:lnTo>
                    <a:pt x="77454" y="435437"/>
                  </a:lnTo>
                  <a:lnTo>
                    <a:pt x="76204" y="434144"/>
                  </a:lnTo>
                  <a:lnTo>
                    <a:pt x="74955" y="434144"/>
                  </a:lnTo>
                  <a:lnTo>
                    <a:pt x="69958" y="432852"/>
                  </a:lnTo>
                  <a:lnTo>
                    <a:pt x="66210" y="426392"/>
                  </a:lnTo>
                  <a:lnTo>
                    <a:pt x="67459" y="421223"/>
                  </a:lnTo>
                  <a:lnTo>
                    <a:pt x="117430" y="210611"/>
                  </a:lnTo>
                  <a:lnTo>
                    <a:pt x="14991" y="236453"/>
                  </a:lnTo>
                  <a:lnTo>
                    <a:pt x="13741" y="237746"/>
                  </a:lnTo>
                  <a:lnTo>
                    <a:pt x="8744" y="237746"/>
                  </a:lnTo>
                  <a:lnTo>
                    <a:pt x="6246" y="236453"/>
                  </a:lnTo>
                  <a:lnTo>
                    <a:pt x="1249" y="231285"/>
                  </a:lnTo>
                  <a:lnTo>
                    <a:pt x="0" y="227409"/>
                  </a:lnTo>
                  <a:lnTo>
                    <a:pt x="1249" y="223532"/>
                  </a:lnTo>
                  <a:lnTo>
                    <a:pt x="51219" y="9044"/>
                  </a:lnTo>
                  <a:lnTo>
                    <a:pt x="52468" y="3876"/>
                  </a:lnTo>
                  <a:lnTo>
                    <a:pt x="57465" y="0"/>
                  </a:lnTo>
                  <a:lnTo>
                    <a:pt x="152409" y="0"/>
                  </a:lnTo>
                  <a:lnTo>
                    <a:pt x="157406" y="5168"/>
                  </a:lnTo>
                  <a:lnTo>
                    <a:pt x="157406" y="12920"/>
                  </a:lnTo>
                  <a:lnTo>
                    <a:pt x="156157" y="14213"/>
                  </a:lnTo>
                  <a:lnTo>
                    <a:pt x="156157" y="15505"/>
                  </a:lnTo>
                  <a:lnTo>
                    <a:pt x="112433" y="136962"/>
                  </a:lnTo>
                  <a:lnTo>
                    <a:pt x="212373" y="111120"/>
                  </a:lnTo>
                  <a:lnTo>
                    <a:pt x="218620" y="111120"/>
                  </a:lnTo>
                  <a:lnTo>
                    <a:pt x="221118" y="112412"/>
                  </a:lnTo>
                  <a:lnTo>
                    <a:pt x="223617" y="114996"/>
                  </a:lnTo>
                  <a:lnTo>
                    <a:pt x="227365" y="117580"/>
                  </a:lnTo>
                  <a:lnTo>
                    <a:pt x="227365" y="122749"/>
                  </a:lnTo>
                  <a:lnTo>
                    <a:pt x="226115" y="126625"/>
                  </a:lnTo>
                  <a:lnTo>
                    <a:pt x="89946" y="427684"/>
                  </a:lnTo>
                  <a:lnTo>
                    <a:pt x="87448" y="431560"/>
                  </a:lnTo>
                  <a:lnTo>
                    <a:pt x="83700" y="435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24">
            <a:extLst>
              <a:ext uri="{FF2B5EF4-FFF2-40B4-BE49-F238E27FC236}">
                <a16:creationId xmlns:a16="http://schemas.microsoft.com/office/drawing/2014/main" id="{8EC71C38-E619-43EF-5F1A-E3E2474CDC7F}"/>
              </a:ext>
            </a:extLst>
          </p:cNvPr>
          <p:cNvSpPr txBox="1"/>
          <p:nvPr/>
        </p:nvSpPr>
        <p:spPr>
          <a:xfrm>
            <a:off x="6037787" y="4204992"/>
            <a:ext cx="220301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b="1" dirty="0">
                <a:latin typeface="Trebuchet MS"/>
                <a:cs typeface="Trebuchet MS"/>
                <a:hlinkClick r:id="rId9"/>
              </a:rPr>
              <a:t>WWW.TRADESFUTURES.ORG</a:t>
            </a:r>
            <a:endParaRPr sz="1200" b="1" dirty="0">
              <a:latin typeface="Trebuchet MS"/>
              <a:cs typeface="Trebuchet MS"/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B8A2B2E3-B485-2E5A-C599-46E1C107EED3}"/>
              </a:ext>
            </a:extLst>
          </p:cNvPr>
          <p:cNvSpPr txBox="1"/>
          <p:nvPr/>
        </p:nvSpPr>
        <p:spPr>
          <a:xfrm>
            <a:off x="6032229" y="3323687"/>
            <a:ext cx="331279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lang="en-US" sz="1200" b="1" spc="-10" dirty="0" err="1">
                <a:solidFill>
                  <a:schemeClr val="tx1"/>
                </a:solidFill>
                <a:latin typeface="Trebuchet MS"/>
                <a:cs typeface="Trebuchet MS"/>
              </a:rPr>
              <a:t>tradesfutures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5494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rebuchet MS"/>
                <a:cs typeface="Trebuchet MS"/>
              </a:rPr>
              <a:t>North</a:t>
            </a:r>
            <a:r>
              <a:rPr b="1" spc="-18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America’s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Building</a:t>
            </a:r>
            <a:r>
              <a:rPr b="1" spc="-135" dirty="0">
                <a:latin typeface="Trebuchet MS"/>
                <a:cs typeface="Trebuchet MS"/>
              </a:rPr>
              <a:t> </a:t>
            </a:r>
            <a:r>
              <a:rPr b="1" spc="-40" dirty="0">
                <a:latin typeface="Trebuchet MS"/>
                <a:cs typeface="Trebuchet MS"/>
              </a:rPr>
              <a:t>Trades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Unions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6074"/>
            <a:ext cx="8437245" cy="3834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3975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NABTU</a:t>
            </a:r>
            <a:r>
              <a:rPr sz="20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alliance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14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national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international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unions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the </a:t>
            </a:r>
            <a:r>
              <a:rPr sz="2000" dirty="0">
                <a:latin typeface="Trebuchet MS"/>
                <a:cs typeface="Trebuchet MS"/>
              </a:rPr>
              <a:t>building/construction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industry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that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collectively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represent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over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3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million </a:t>
            </a:r>
            <a:r>
              <a:rPr sz="2000" dirty="0">
                <a:latin typeface="Trebuchet MS"/>
                <a:cs typeface="Trebuchet MS"/>
              </a:rPr>
              <a:t>skilled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craft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professionals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Canada.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Each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year,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our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unions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contractor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partners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invest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over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$1.6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billion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private-</a:t>
            </a:r>
            <a:r>
              <a:rPr sz="2000" dirty="0">
                <a:latin typeface="Trebuchet MS"/>
                <a:cs typeface="Trebuchet MS"/>
              </a:rPr>
              <a:t>sector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funds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to </a:t>
            </a:r>
            <a:r>
              <a:rPr sz="2000" dirty="0">
                <a:latin typeface="Trebuchet MS"/>
                <a:cs typeface="Trebuchet MS"/>
              </a:rPr>
              <a:t>operate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1,900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apprenticeship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training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centers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across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North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America.</a:t>
            </a:r>
            <a:endParaRPr sz="2000" dirty="0">
              <a:latin typeface="Trebuchet MS"/>
              <a:cs typeface="Trebuchet MS"/>
            </a:endParaRPr>
          </a:p>
          <a:p>
            <a:pPr marL="12700" marR="41783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These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schools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produce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safest,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most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highly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trained,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productive </a:t>
            </a:r>
            <a:r>
              <a:rPr sz="2000" dirty="0">
                <a:latin typeface="Trebuchet MS"/>
                <a:cs typeface="Trebuchet MS"/>
              </a:rPr>
              <a:t>skilled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craft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workers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world.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NABTU</a:t>
            </a:r>
            <a:r>
              <a:rPr sz="2000" b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dedicated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creating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economic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security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employment </a:t>
            </a:r>
            <a:r>
              <a:rPr sz="2000" dirty="0">
                <a:latin typeface="Trebuchet MS"/>
                <a:cs typeface="Trebuchet MS"/>
              </a:rPr>
              <a:t>opportunities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all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construction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workers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by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safeguarding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wage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and </a:t>
            </a:r>
            <a:r>
              <a:rPr sz="2000" dirty="0">
                <a:latin typeface="Trebuchet MS"/>
                <a:cs typeface="Trebuchet MS"/>
              </a:rPr>
              <a:t>benefits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standards,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investing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our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renowned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apprenticeship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training </a:t>
            </a:r>
            <a:r>
              <a:rPr sz="2000" dirty="0">
                <a:latin typeface="Trebuchet MS"/>
                <a:cs typeface="Trebuchet MS"/>
              </a:rPr>
              <a:t>system,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creating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pathways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middle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class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women, </a:t>
            </a:r>
            <a:r>
              <a:rPr sz="2000" dirty="0">
                <a:latin typeface="Trebuchet MS"/>
                <a:cs typeface="Trebuchet MS"/>
              </a:rPr>
              <a:t>communities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color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military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veterans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construction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industry.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5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820419"/>
            </a:xfrm>
            <a:custGeom>
              <a:avLst/>
              <a:gdLst/>
              <a:ahLst/>
              <a:cxnLst/>
              <a:rect l="l" t="t" r="r" b="b"/>
              <a:pathLst>
                <a:path w="9144000" h="820419">
                  <a:moveTo>
                    <a:pt x="9144000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9144000" y="8199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427" y="288035"/>
              <a:ext cx="631190" cy="264160"/>
            </a:xfrm>
            <a:custGeom>
              <a:avLst/>
              <a:gdLst/>
              <a:ahLst/>
              <a:cxnLst/>
              <a:rect l="l" t="t" r="r" b="b"/>
              <a:pathLst>
                <a:path w="631190" h="264159">
                  <a:moveTo>
                    <a:pt x="131991" y="262293"/>
                  </a:moveTo>
                  <a:lnTo>
                    <a:pt x="49949" y="0"/>
                  </a:lnTo>
                  <a:lnTo>
                    <a:pt x="0" y="0"/>
                  </a:lnTo>
                  <a:lnTo>
                    <a:pt x="0" y="77266"/>
                  </a:lnTo>
                  <a:lnTo>
                    <a:pt x="21297" y="153301"/>
                  </a:lnTo>
                  <a:lnTo>
                    <a:pt x="0" y="153301"/>
                  </a:lnTo>
                  <a:lnTo>
                    <a:pt x="0" y="210718"/>
                  </a:lnTo>
                  <a:lnTo>
                    <a:pt x="35090" y="210718"/>
                  </a:lnTo>
                  <a:lnTo>
                    <a:pt x="49949" y="262293"/>
                  </a:lnTo>
                  <a:lnTo>
                    <a:pt x="131991" y="262293"/>
                  </a:lnTo>
                  <a:close/>
                </a:path>
                <a:path w="631190" h="264159">
                  <a:moveTo>
                    <a:pt x="631063" y="70446"/>
                  </a:moveTo>
                  <a:lnTo>
                    <a:pt x="568731" y="0"/>
                  </a:lnTo>
                  <a:lnTo>
                    <a:pt x="568744" y="168389"/>
                  </a:lnTo>
                  <a:lnTo>
                    <a:pt x="567994" y="177609"/>
                  </a:lnTo>
                  <a:lnTo>
                    <a:pt x="532396" y="202298"/>
                  </a:lnTo>
                  <a:lnTo>
                    <a:pt x="503961" y="197891"/>
                  </a:lnTo>
                  <a:lnTo>
                    <a:pt x="489953" y="186055"/>
                  </a:lnTo>
                  <a:lnTo>
                    <a:pt x="485267" y="172313"/>
                  </a:lnTo>
                  <a:lnTo>
                    <a:pt x="484936" y="164452"/>
                  </a:lnTo>
                  <a:lnTo>
                    <a:pt x="484835" y="63093"/>
                  </a:lnTo>
                  <a:lnTo>
                    <a:pt x="484835" y="56184"/>
                  </a:lnTo>
                  <a:lnTo>
                    <a:pt x="484835" y="0"/>
                  </a:lnTo>
                  <a:lnTo>
                    <a:pt x="222173" y="0"/>
                  </a:lnTo>
                  <a:lnTo>
                    <a:pt x="222173" y="171729"/>
                  </a:lnTo>
                  <a:lnTo>
                    <a:pt x="222173" y="187769"/>
                  </a:lnTo>
                  <a:lnTo>
                    <a:pt x="218363" y="194589"/>
                  </a:lnTo>
                  <a:lnTo>
                    <a:pt x="212623" y="198843"/>
                  </a:lnTo>
                  <a:lnTo>
                    <a:pt x="206171" y="204165"/>
                  </a:lnTo>
                  <a:lnTo>
                    <a:pt x="197319" y="203809"/>
                  </a:lnTo>
                  <a:lnTo>
                    <a:pt x="154622" y="203809"/>
                  </a:lnTo>
                  <a:lnTo>
                    <a:pt x="154622" y="156400"/>
                  </a:lnTo>
                  <a:lnTo>
                    <a:pt x="202717" y="156400"/>
                  </a:lnTo>
                  <a:lnTo>
                    <a:pt x="209524" y="159854"/>
                  </a:lnTo>
                  <a:lnTo>
                    <a:pt x="217220" y="163664"/>
                  </a:lnTo>
                  <a:lnTo>
                    <a:pt x="222173" y="171729"/>
                  </a:lnTo>
                  <a:lnTo>
                    <a:pt x="222173" y="0"/>
                  </a:lnTo>
                  <a:lnTo>
                    <a:pt x="217220" y="0"/>
                  </a:lnTo>
                  <a:lnTo>
                    <a:pt x="217220" y="78422"/>
                  </a:lnTo>
                  <a:lnTo>
                    <a:pt x="217220" y="84531"/>
                  </a:lnTo>
                  <a:lnTo>
                    <a:pt x="214477" y="91008"/>
                  </a:lnTo>
                  <a:lnTo>
                    <a:pt x="203873" y="100926"/>
                  </a:lnTo>
                  <a:lnTo>
                    <a:pt x="194678" y="100571"/>
                  </a:lnTo>
                  <a:lnTo>
                    <a:pt x="154622" y="100571"/>
                  </a:lnTo>
                  <a:lnTo>
                    <a:pt x="154622" y="56184"/>
                  </a:lnTo>
                  <a:lnTo>
                    <a:pt x="185915" y="56184"/>
                  </a:lnTo>
                  <a:lnTo>
                    <a:pt x="197231" y="56908"/>
                  </a:lnTo>
                  <a:lnTo>
                    <a:pt x="207276" y="59994"/>
                  </a:lnTo>
                  <a:lnTo>
                    <a:pt x="214464" y="66725"/>
                  </a:lnTo>
                  <a:lnTo>
                    <a:pt x="217220" y="78422"/>
                  </a:lnTo>
                  <a:lnTo>
                    <a:pt x="217220" y="0"/>
                  </a:lnTo>
                  <a:lnTo>
                    <a:pt x="70726" y="0"/>
                  </a:lnTo>
                  <a:lnTo>
                    <a:pt x="152768" y="262293"/>
                  </a:lnTo>
                  <a:lnTo>
                    <a:pt x="200774" y="262293"/>
                  </a:lnTo>
                  <a:lnTo>
                    <a:pt x="219189" y="262013"/>
                  </a:lnTo>
                  <a:lnTo>
                    <a:pt x="272910" y="247408"/>
                  </a:lnTo>
                  <a:lnTo>
                    <a:pt x="297853" y="204165"/>
                  </a:lnTo>
                  <a:lnTo>
                    <a:pt x="298069" y="203428"/>
                  </a:lnTo>
                  <a:lnTo>
                    <a:pt x="299618" y="186258"/>
                  </a:lnTo>
                  <a:lnTo>
                    <a:pt x="295922" y="164452"/>
                  </a:lnTo>
                  <a:lnTo>
                    <a:pt x="291223" y="156400"/>
                  </a:lnTo>
                  <a:lnTo>
                    <a:pt x="285546" y="146659"/>
                  </a:lnTo>
                  <a:lnTo>
                    <a:pt x="269519" y="133743"/>
                  </a:lnTo>
                  <a:lnTo>
                    <a:pt x="248869" y="126542"/>
                  </a:lnTo>
                  <a:lnTo>
                    <a:pt x="248869" y="125831"/>
                  </a:lnTo>
                  <a:lnTo>
                    <a:pt x="267042" y="118224"/>
                  </a:lnTo>
                  <a:lnTo>
                    <a:pt x="280987" y="105384"/>
                  </a:lnTo>
                  <a:lnTo>
                    <a:pt x="283337" y="100926"/>
                  </a:lnTo>
                  <a:lnTo>
                    <a:pt x="289915" y="88519"/>
                  </a:lnTo>
                  <a:lnTo>
                    <a:pt x="293077" y="68846"/>
                  </a:lnTo>
                  <a:lnTo>
                    <a:pt x="292989" y="64947"/>
                  </a:lnTo>
                  <a:lnTo>
                    <a:pt x="292811" y="63093"/>
                  </a:lnTo>
                  <a:lnTo>
                    <a:pt x="314553" y="63093"/>
                  </a:lnTo>
                  <a:lnTo>
                    <a:pt x="314553" y="262293"/>
                  </a:lnTo>
                  <a:lnTo>
                    <a:pt x="390855" y="262293"/>
                  </a:lnTo>
                  <a:lnTo>
                    <a:pt x="390855" y="63093"/>
                  </a:lnTo>
                  <a:lnTo>
                    <a:pt x="418261" y="63093"/>
                  </a:lnTo>
                  <a:lnTo>
                    <a:pt x="418325" y="172313"/>
                  </a:lnTo>
                  <a:lnTo>
                    <a:pt x="424357" y="213004"/>
                  </a:lnTo>
                  <a:lnTo>
                    <a:pt x="451154" y="245097"/>
                  </a:lnTo>
                  <a:lnTo>
                    <a:pt x="487159" y="259384"/>
                  </a:lnTo>
                  <a:lnTo>
                    <a:pt x="525945" y="263715"/>
                  </a:lnTo>
                  <a:lnTo>
                    <a:pt x="546290" y="262712"/>
                  </a:lnTo>
                  <a:lnTo>
                    <a:pt x="585127" y="252488"/>
                  </a:lnTo>
                  <a:lnTo>
                    <a:pt x="617639" y="225844"/>
                  </a:lnTo>
                  <a:lnTo>
                    <a:pt x="627405" y="202298"/>
                  </a:lnTo>
                  <a:lnTo>
                    <a:pt x="630135" y="188658"/>
                  </a:lnTo>
                  <a:lnTo>
                    <a:pt x="630999" y="168389"/>
                  </a:lnTo>
                  <a:lnTo>
                    <a:pt x="631063" y="7044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350590"/>
              <a:ext cx="143754" cy="1370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561" y="343501"/>
              <a:ext cx="143047" cy="1512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2395" y="134112"/>
              <a:ext cx="224154" cy="416559"/>
            </a:xfrm>
            <a:custGeom>
              <a:avLst/>
              <a:gdLst/>
              <a:ahLst/>
              <a:cxnLst/>
              <a:rect l="l" t="t" r="r" b="b"/>
              <a:pathLst>
                <a:path w="224154" h="416559">
                  <a:moveTo>
                    <a:pt x="223853" y="416209"/>
                  </a:moveTo>
                  <a:lnTo>
                    <a:pt x="158253" y="416209"/>
                  </a:lnTo>
                  <a:lnTo>
                    <a:pt x="64981" y="256530"/>
                  </a:lnTo>
                  <a:lnTo>
                    <a:pt x="65158" y="416209"/>
                  </a:lnTo>
                  <a:lnTo>
                    <a:pt x="0" y="416209"/>
                  </a:lnTo>
                  <a:lnTo>
                    <a:pt x="0" y="153918"/>
                  </a:lnTo>
                  <a:lnTo>
                    <a:pt x="75855" y="153918"/>
                  </a:lnTo>
                  <a:lnTo>
                    <a:pt x="140483" y="260252"/>
                  </a:lnTo>
                  <a:lnTo>
                    <a:pt x="223853" y="0"/>
                  </a:lnTo>
                  <a:lnTo>
                    <a:pt x="223853" y="4162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1724" y="135635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10924"/>
              <a:ext cx="9144000" cy="131445"/>
            </a:xfrm>
            <a:custGeom>
              <a:avLst/>
              <a:gdLst/>
              <a:ahLst/>
              <a:cxnLst/>
              <a:rect l="l" t="t" r="r" b="b"/>
              <a:pathLst>
                <a:path w="9144000" h="131445">
                  <a:moveTo>
                    <a:pt x="9144000" y="0"/>
                  </a:moveTo>
                  <a:lnTo>
                    <a:pt x="0" y="0"/>
                  </a:lnTo>
                  <a:lnTo>
                    <a:pt x="0" y="131051"/>
                  </a:lnTo>
                  <a:lnTo>
                    <a:pt x="9144000" y="1310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Registered</a:t>
            </a:r>
            <a:r>
              <a:rPr spc="-105" dirty="0"/>
              <a:t> </a:t>
            </a:r>
            <a:r>
              <a:rPr spc="-10" dirty="0"/>
              <a:t>Apprenticeship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939" y="916177"/>
            <a:ext cx="8549640" cy="3870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What</a:t>
            </a:r>
            <a:r>
              <a:rPr sz="24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?</a:t>
            </a:r>
            <a:endParaRPr sz="2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Trebuchet MS"/>
                <a:cs typeface="Trebuchet MS"/>
              </a:rPr>
              <a:t>When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voluntarily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request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or </a:t>
            </a:r>
            <a:r>
              <a:rPr sz="2000" b="1" dirty="0">
                <a:latin typeface="Trebuchet MS"/>
                <a:cs typeface="Trebuchet MS"/>
              </a:rPr>
              <a:t>federal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approval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[registration]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programs,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also </a:t>
            </a:r>
            <a:r>
              <a:rPr sz="2000" b="1" dirty="0">
                <a:latin typeface="Trebuchet MS"/>
                <a:cs typeface="Trebuchet MS"/>
              </a:rPr>
              <a:t>voluntarily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choose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under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various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federal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regulations </a:t>
            </a:r>
            <a:r>
              <a:rPr sz="2000" b="1" dirty="0">
                <a:latin typeface="Trebuchet MS"/>
                <a:cs typeface="Trebuchet MS"/>
              </a:rPr>
              <a:t>affecting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standards,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duration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quality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training.</a:t>
            </a:r>
            <a:endParaRPr sz="2000">
              <a:latin typeface="Trebuchet MS"/>
              <a:cs typeface="Trebuchet MS"/>
            </a:endParaRPr>
          </a:p>
          <a:p>
            <a:pPr marL="299085" marR="218440" indent="-28702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approved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set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forth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terms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conditions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goal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protecting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 </a:t>
            </a:r>
            <a:r>
              <a:rPr sz="2000" b="1" dirty="0">
                <a:latin typeface="Trebuchet MS"/>
                <a:cs typeface="Trebuchet MS"/>
              </a:rPr>
              <a:t>from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exploitation.</a:t>
            </a:r>
            <a:endParaRPr sz="2000">
              <a:latin typeface="Trebuchet MS"/>
              <a:cs typeface="Trebuchet MS"/>
            </a:endParaRPr>
          </a:p>
          <a:p>
            <a:pPr marL="299085" marR="843915" indent="-28702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spc="-10" dirty="0">
                <a:latin typeface="Trebuchet MS"/>
                <a:cs typeface="Trebuchet MS"/>
              </a:rPr>
              <a:t>Registered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 –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gold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 in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workforce development.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010911"/>
            <a:ext cx="9144000" cy="134620"/>
          </a:xfrm>
          <a:custGeom>
            <a:avLst/>
            <a:gdLst/>
            <a:ahLst/>
            <a:cxnLst/>
            <a:rect l="l" t="t" r="r" b="b"/>
            <a:pathLst>
              <a:path w="9144000" h="134620">
                <a:moveTo>
                  <a:pt x="9144000" y="0"/>
                </a:moveTo>
                <a:lnTo>
                  <a:pt x="0" y="0"/>
                </a:lnTo>
                <a:lnTo>
                  <a:pt x="0" y="134112"/>
                </a:lnTo>
                <a:lnTo>
                  <a:pt x="9144000" y="134112"/>
                </a:lnTo>
                <a:lnTo>
                  <a:pt x="91440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47" y="149451"/>
            <a:ext cx="679262" cy="2894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44523" y="359473"/>
            <a:ext cx="7999730" cy="9525"/>
          </a:xfrm>
          <a:custGeom>
            <a:avLst/>
            <a:gdLst/>
            <a:ahLst/>
            <a:cxnLst/>
            <a:rect l="l" t="t" r="r" b="b"/>
            <a:pathLst>
              <a:path w="7999730" h="9525">
                <a:moveTo>
                  <a:pt x="0" y="9525"/>
                </a:moveTo>
                <a:lnTo>
                  <a:pt x="7999476" y="9525"/>
                </a:lnTo>
                <a:lnTo>
                  <a:pt x="799947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4639" y="484003"/>
            <a:ext cx="600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1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5059" y="479129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8112" y="1228343"/>
            <a:ext cx="5823686" cy="3529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5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820419"/>
            </a:xfrm>
            <a:custGeom>
              <a:avLst/>
              <a:gdLst/>
              <a:ahLst/>
              <a:cxnLst/>
              <a:rect l="l" t="t" r="r" b="b"/>
              <a:pathLst>
                <a:path w="9144000" h="820419">
                  <a:moveTo>
                    <a:pt x="9144000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9144000" y="8199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427" y="288035"/>
              <a:ext cx="631190" cy="264160"/>
            </a:xfrm>
            <a:custGeom>
              <a:avLst/>
              <a:gdLst/>
              <a:ahLst/>
              <a:cxnLst/>
              <a:rect l="l" t="t" r="r" b="b"/>
              <a:pathLst>
                <a:path w="631190" h="264159">
                  <a:moveTo>
                    <a:pt x="131991" y="262293"/>
                  </a:moveTo>
                  <a:lnTo>
                    <a:pt x="49949" y="0"/>
                  </a:lnTo>
                  <a:lnTo>
                    <a:pt x="0" y="0"/>
                  </a:lnTo>
                  <a:lnTo>
                    <a:pt x="0" y="77266"/>
                  </a:lnTo>
                  <a:lnTo>
                    <a:pt x="21297" y="153301"/>
                  </a:lnTo>
                  <a:lnTo>
                    <a:pt x="0" y="153301"/>
                  </a:lnTo>
                  <a:lnTo>
                    <a:pt x="0" y="210718"/>
                  </a:lnTo>
                  <a:lnTo>
                    <a:pt x="35090" y="210718"/>
                  </a:lnTo>
                  <a:lnTo>
                    <a:pt x="49949" y="262293"/>
                  </a:lnTo>
                  <a:lnTo>
                    <a:pt x="131991" y="262293"/>
                  </a:lnTo>
                  <a:close/>
                </a:path>
                <a:path w="631190" h="264159">
                  <a:moveTo>
                    <a:pt x="631063" y="70446"/>
                  </a:moveTo>
                  <a:lnTo>
                    <a:pt x="568731" y="0"/>
                  </a:lnTo>
                  <a:lnTo>
                    <a:pt x="568744" y="168389"/>
                  </a:lnTo>
                  <a:lnTo>
                    <a:pt x="567994" y="177609"/>
                  </a:lnTo>
                  <a:lnTo>
                    <a:pt x="532396" y="202298"/>
                  </a:lnTo>
                  <a:lnTo>
                    <a:pt x="503961" y="197891"/>
                  </a:lnTo>
                  <a:lnTo>
                    <a:pt x="489953" y="186055"/>
                  </a:lnTo>
                  <a:lnTo>
                    <a:pt x="485267" y="172313"/>
                  </a:lnTo>
                  <a:lnTo>
                    <a:pt x="484936" y="164452"/>
                  </a:lnTo>
                  <a:lnTo>
                    <a:pt x="484835" y="63093"/>
                  </a:lnTo>
                  <a:lnTo>
                    <a:pt x="484835" y="56184"/>
                  </a:lnTo>
                  <a:lnTo>
                    <a:pt x="484835" y="0"/>
                  </a:lnTo>
                  <a:lnTo>
                    <a:pt x="222173" y="0"/>
                  </a:lnTo>
                  <a:lnTo>
                    <a:pt x="222173" y="171729"/>
                  </a:lnTo>
                  <a:lnTo>
                    <a:pt x="222173" y="187769"/>
                  </a:lnTo>
                  <a:lnTo>
                    <a:pt x="218363" y="194589"/>
                  </a:lnTo>
                  <a:lnTo>
                    <a:pt x="212623" y="198843"/>
                  </a:lnTo>
                  <a:lnTo>
                    <a:pt x="206171" y="204165"/>
                  </a:lnTo>
                  <a:lnTo>
                    <a:pt x="197319" y="203809"/>
                  </a:lnTo>
                  <a:lnTo>
                    <a:pt x="154622" y="203809"/>
                  </a:lnTo>
                  <a:lnTo>
                    <a:pt x="154622" y="156400"/>
                  </a:lnTo>
                  <a:lnTo>
                    <a:pt x="202717" y="156400"/>
                  </a:lnTo>
                  <a:lnTo>
                    <a:pt x="209524" y="159854"/>
                  </a:lnTo>
                  <a:lnTo>
                    <a:pt x="217220" y="163664"/>
                  </a:lnTo>
                  <a:lnTo>
                    <a:pt x="222173" y="171729"/>
                  </a:lnTo>
                  <a:lnTo>
                    <a:pt x="222173" y="0"/>
                  </a:lnTo>
                  <a:lnTo>
                    <a:pt x="217220" y="0"/>
                  </a:lnTo>
                  <a:lnTo>
                    <a:pt x="217220" y="78422"/>
                  </a:lnTo>
                  <a:lnTo>
                    <a:pt x="217220" y="84531"/>
                  </a:lnTo>
                  <a:lnTo>
                    <a:pt x="214477" y="91008"/>
                  </a:lnTo>
                  <a:lnTo>
                    <a:pt x="203873" y="100926"/>
                  </a:lnTo>
                  <a:lnTo>
                    <a:pt x="194678" y="100571"/>
                  </a:lnTo>
                  <a:lnTo>
                    <a:pt x="154622" y="100571"/>
                  </a:lnTo>
                  <a:lnTo>
                    <a:pt x="154622" y="56184"/>
                  </a:lnTo>
                  <a:lnTo>
                    <a:pt x="185915" y="56184"/>
                  </a:lnTo>
                  <a:lnTo>
                    <a:pt x="197231" y="56908"/>
                  </a:lnTo>
                  <a:lnTo>
                    <a:pt x="207276" y="59994"/>
                  </a:lnTo>
                  <a:lnTo>
                    <a:pt x="214464" y="66725"/>
                  </a:lnTo>
                  <a:lnTo>
                    <a:pt x="217220" y="78422"/>
                  </a:lnTo>
                  <a:lnTo>
                    <a:pt x="217220" y="0"/>
                  </a:lnTo>
                  <a:lnTo>
                    <a:pt x="70726" y="0"/>
                  </a:lnTo>
                  <a:lnTo>
                    <a:pt x="152768" y="262293"/>
                  </a:lnTo>
                  <a:lnTo>
                    <a:pt x="200774" y="262293"/>
                  </a:lnTo>
                  <a:lnTo>
                    <a:pt x="219189" y="262013"/>
                  </a:lnTo>
                  <a:lnTo>
                    <a:pt x="272910" y="247408"/>
                  </a:lnTo>
                  <a:lnTo>
                    <a:pt x="297853" y="204165"/>
                  </a:lnTo>
                  <a:lnTo>
                    <a:pt x="298069" y="203428"/>
                  </a:lnTo>
                  <a:lnTo>
                    <a:pt x="299618" y="186258"/>
                  </a:lnTo>
                  <a:lnTo>
                    <a:pt x="295922" y="164452"/>
                  </a:lnTo>
                  <a:lnTo>
                    <a:pt x="291223" y="156400"/>
                  </a:lnTo>
                  <a:lnTo>
                    <a:pt x="285546" y="146659"/>
                  </a:lnTo>
                  <a:lnTo>
                    <a:pt x="269519" y="133743"/>
                  </a:lnTo>
                  <a:lnTo>
                    <a:pt x="248869" y="126542"/>
                  </a:lnTo>
                  <a:lnTo>
                    <a:pt x="248869" y="125831"/>
                  </a:lnTo>
                  <a:lnTo>
                    <a:pt x="267042" y="118224"/>
                  </a:lnTo>
                  <a:lnTo>
                    <a:pt x="280987" y="105384"/>
                  </a:lnTo>
                  <a:lnTo>
                    <a:pt x="283337" y="100926"/>
                  </a:lnTo>
                  <a:lnTo>
                    <a:pt x="289915" y="88519"/>
                  </a:lnTo>
                  <a:lnTo>
                    <a:pt x="293077" y="68846"/>
                  </a:lnTo>
                  <a:lnTo>
                    <a:pt x="292989" y="64947"/>
                  </a:lnTo>
                  <a:lnTo>
                    <a:pt x="292811" y="63093"/>
                  </a:lnTo>
                  <a:lnTo>
                    <a:pt x="314553" y="63093"/>
                  </a:lnTo>
                  <a:lnTo>
                    <a:pt x="314553" y="262293"/>
                  </a:lnTo>
                  <a:lnTo>
                    <a:pt x="390855" y="262293"/>
                  </a:lnTo>
                  <a:lnTo>
                    <a:pt x="390855" y="63093"/>
                  </a:lnTo>
                  <a:lnTo>
                    <a:pt x="418261" y="63093"/>
                  </a:lnTo>
                  <a:lnTo>
                    <a:pt x="418325" y="172313"/>
                  </a:lnTo>
                  <a:lnTo>
                    <a:pt x="424357" y="213004"/>
                  </a:lnTo>
                  <a:lnTo>
                    <a:pt x="451154" y="245097"/>
                  </a:lnTo>
                  <a:lnTo>
                    <a:pt x="487159" y="259384"/>
                  </a:lnTo>
                  <a:lnTo>
                    <a:pt x="525945" y="263715"/>
                  </a:lnTo>
                  <a:lnTo>
                    <a:pt x="546290" y="262712"/>
                  </a:lnTo>
                  <a:lnTo>
                    <a:pt x="585127" y="252488"/>
                  </a:lnTo>
                  <a:lnTo>
                    <a:pt x="617639" y="225844"/>
                  </a:lnTo>
                  <a:lnTo>
                    <a:pt x="627405" y="202298"/>
                  </a:lnTo>
                  <a:lnTo>
                    <a:pt x="630135" y="188658"/>
                  </a:lnTo>
                  <a:lnTo>
                    <a:pt x="630999" y="168389"/>
                  </a:lnTo>
                  <a:lnTo>
                    <a:pt x="631063" y="7044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350590"/>
              <a:ext cx="143754" cy="1370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561" y="343501"/>
              <a:ext cx="143047" cy="1512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2395" y="134112"/>
              <a:ext cx="224154" cy="416559"/>
            </a:xfrm>
            <a:custGeom>
              <a:avLst/>
              <a:gdLst/>
              <a:ahLst/>
              <a:cxnLst/>
              <a:rect l="l" t="t" r="r" b="b"/>
              <a:pathLst>
                <a:path w="224154" h="416559">
                  <a:moveTo>
                    <a:pt x="223853" y="416209"/>
                  </a:moveTo>
                  <a:lnTo>
                    <a:pt x="158253" y="416209"/>
                  </a:lnTo>
                  <a:lnTo>
                    <a:pt x="64981" y="256530"/>
                  </a:lnTo>
                  <a:lnTo>
                    <a:pt x="65158" y="416209"/>
                  </a:lnTo>
                  <a:lnTo>
                    <a:pt x="0" y="416209"/>
                  </a:lnTo>
                  <a:lnTo>
                    <a:pt x="0" y="153918"/>
                  </a:lnTo>
                  <a:lnTo>
                    <a:pt x="75855" y="153918"/>
                  </a:lnTo>
                  <a:lnTo>
                    <a:pt x="140483" y="260252"/>
                  </a:lnTo>
                  <a:lnTo>
                    <a:pt x="223853" y="0"/>
                  </a:lnTo>
                  <a:lnTo>
                    <a:pt x="223853" y="4162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1724" y="135635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10924"/>
              <a:ext cx="9144000" cy="131445"/>
            </a:xfrm>
            <a:custGeom>
              <a:avLst/>
              <a:gdLst/>
              <a:ahLst/>
              <a:cxnLst/>
              <a:rect l="l" t="t" r="r" b="b"/>
              <a:pathLst>
                <a:path w="9144000" h="131445">
                  <a:moveTo>
                    <a:pt x="9144000" y="0"/>
                  </a:moveTo>
                  <a:lnTo>
                    <a:pt x="0" y="0"/>
                  </a:lnTo>
                  <a:lnTo>
                    <a:pt x="0" y="131051"/>
                  </a:lnTo>
                  <a:lnTo>
                    <a:pt x="9144000" y="1310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130" dirty="0"/>
              <a:t> </a:t>
            </a:r>
            <a:r>
              <a:rPr spc="-30" dirty="0"/>
              <a:t>Trades</a:t>
            </a:r>
            <a:r>
              <a:rPr spc="-50" dirty="0"/>
              <a:t> </a:t>
            </a:r>
            <a:r>
              <a:rPr spc="-20" dirty="0"/>
              <a:t>Registered</a:t>
            </a:r>
            <a:r>
              <a:rPr spc="-155" dirty="0"/>
              <a:t> </a:t>
            </a:r>
            <a:r>
              <a:rPr spc="-10" dirty="0"/>
              <a:t>Apprenticeship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7340" y="822147"/>
            <a:ext cx="8108315" cy="375539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465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1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endParaRPr sz="2400" dirty="0">
              <a:latin typeface="Trebuchet MS"/>
              <a:cs typeface="Trebuchet MS"/>
            </a:endParaRPr>
          </a:p>
          <a:p>
            <a:pPr marL="356870" marR="705485" indent="-344805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spc="-10" dirty="0">
                <a:latin typeface="Trebuchet MS"/>
                <a:cs typeface="Trebuchet MS"/>
              </a:rPr>
              <a:t>NABTU’s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“earn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while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learn”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 </a:t>
            </a:r>
            <a:r>
              <a:rPr sz="2000" b="1" dirty="0">
                <a:latin typeface="Trebuchet MS"/>
                <a:cs typeface="Trebuchet MS"/>
              </a:rPr>
              <a:t>programs have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all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been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assessed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credit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(with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no </a:t>
            </a:r>
            <a:r>
              <a:rPr sz="2000" b="1" dirty="0">
                <a:latin typeface="Trebuchet MS"/>
                <a:cs typeface="Trebuchet MS"/>
              </a:rPr>
              <a:t>student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debt).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6870" marR="324485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Many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have </a:t>
            </a:r>
            <a:r>
              <a:rPr sz="2000" b="1" dirty="0">
                <a:latin typeface="Trebuchet MS"/>
                <a:cs typeface="Trebuchet MS"/>
              </a:rPr>
              <a:t>articulation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agreements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community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colleges.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3695" marR="5080" indent="-34099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Once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indenture,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have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skills, 	</a:t>
            </a:r>
            <a:r>
              <a:rPr sz="2000" b="1" spc="-20" dirty="0">
                <a:latin typeface="Trebuchet MS"/>
                <a:cs typeface="Trebuchet MS"/>
              </a:rPr>
              <a:t>nationally-</a:t>
            </a:r>
            <a:r>
              <a:rPr sz="2000" b="1" dirty="0">
                <a:latin typeface="Trebuchet MS"/>
                <a:cs typeface="Trebuchet MS"/>
              </a:rPr>
              <a:t>recognized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certifications,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credits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can 	</a:t>
            </a:r>
            <a:r>
              <a:rPr sz="2000" b="1" dirty="0">
                <a:latin typeface="Trebuchet MS"/>
                <a:cs typeface="Trebuchet MS"/>
              </a:rPr>
              <a:t>take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anywhere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US.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8859" y="4791297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35736"/>
            <a:ext cx="8424671" cy="3831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8859" y="4791297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743712"/>
            <a:ext cx="7848587" cy="3977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240" y="995426"/>
            <a:ext cx="8566150" cy="3895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Ladders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to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Middle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Class</a:t>
            </a:r>
            <a:endParaRPr sz="2400" dirty="0">
              <a:latin typeface="Trebuchet MS"/>
              <a:cs typeface="Trebuchet MS"/>
            </a:endParaRPr>
          </a:p>
          <a:p>
            <a:pPr marL="356870" marR="5080" indent="-34417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lang="en-US" sz="2000" b="1" spc="-55" dirty="0">
                <a:solidFill>
                  <a:schemeClr val="accent2"/>
                </a:solidFill>
                <a:latin typeface="Trebuchet MS"/>
                <a:cs typeface="Trebuchet MS"/>
              </a:rPr>
              <a:t>TradesFutures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comprehensive</a:t>
            </a:r>
            <a:r>
              <a:rPr sz="2000" b="1" spc="-20" dirty="0">
                <a:latin typeface="Trebuchet MS"/>
                <a:cs typeface="Trebuchet MS"/>
              </a:rPr>
              <a:t> apprenticeship-</a:t>
            </a:r>
            <a:r>
              <a:rPr sz="2000" b="1" dirty="0">
                <a:latin typeface="Trebuchet MS"/>
                <a:cs typeface="Trebuchet MS"/>
              </a:rPr>
              <a:t>readiness</a:t>
            </a:r>
            <a:r>
              <a:rPr sz="2000" b="1" spc="2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training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(ARPs)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throughout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US.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These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lang="en-US" sz="2000" b="1" spc="-70" dirty="0">
                <a:latin typeface="Trebuchet MS"/>
                <a:cs typeface="Trebuchet MS"/>
              </a:rPr>
              <a:t>220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50" dirty="0">
                <a:latin typeface="Trebuchet MS"/>
                <a:cs typeface="Trebuchet MS"/>
              </a:rPr>
              <a:t> a </a:t>
            </a:r>
            <a:r>
              <a:rPr sz="2000" b="1" dirty="0">
                <a:latin typeface="Trebuchet MS"/>
                <a:cs typeface="Trebuchet MS"/>
              </a:rPr>
              <a:t>gateway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residents,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focusing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women,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people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color,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and </a:t>
            </a:r>
            <a:r>
              <a:rPr sz="2000" b="1" dirty="0">
                <a:latin typeface="Trebuchet MS"/>
                <a:cs typeface="Trebuchet MS"/>
              </a:rPr>
              <a:t>transitioning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veterans,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gain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access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Trades’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registered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programs.</a:t>
            </a:r>
            <a:r>
              <a:rPr lang="en-US" sz="2000" b="1" spc="-10" dirty="0">
                <a:latin typeface="Trebuchet MS"/>
                <a:cs typeface="Trebuchet MS"/>
              </a:rPr>
              <a:t> More than 60 programs are conducted in school-based settings (High Schools, CTE Schools, Alternative Schools) across the country.</a:t>
            </a:r>
            <a:endParaRPr sz="2000" dirty="0">
              <a:latin typeface="Trebuchet MS"/>
              <a:cs typeface="Trebuchet MS"/>
            </a:endParaRPr>
          </a:p>
          <a:p>
            <a:pPr marL="356870" marR="429895" indent="-34417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administered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Councils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nationally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recognized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Multi-</a:t>
            </a:r>
            <a:r>
              <a:rPr sz="2000" b="1" dirty="0">
                <a:latin typeface="Trebuchet MS"/>
                <a:cs typeface="Trebuchet MS"/>
              </a:rPr>
              <a:t>Craft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Core </a:t>
            </a:r>
            <a:r>
              <a:rPr sz="2000" b="1" dirty="0">
                <a:latin typeface="Trebuchet MS"/>
                <a:cs typeface="Trebuchet MS"/>
              </a:rPr>
              <a:t>Curriculum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(MC3).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71626"/>
            <a:ext cx="8140065" cy="335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How</a:t>
            </a:r>
            <a:r>
              <a:rPr sz="2400" b="1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Do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8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60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ARPs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Work?</a:t>
            </a:r>
            <a:endParaRPr sz="2400" dirty="0">
              <a:latin typeface="Trebuchet MS"/>
              <a:cs typeface="Trebuchet MS"/>
            </a:endParaRPr>
          </a:p>
          <a:p>
            <a:pPr marL="356870" marR="261620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Readiness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sponsored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and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Councils,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Training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Coordinators, Contractors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JATCs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partnership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community </a:t>
            </a:r>
            <a:r>
              <a:rPr sz="2000" b="1" dirty="0">
                <a:latin typeface="Trebuchet MS"/>
                <a:cs typeface="Trebuchet MS"/>
              </a:rPr>
              <a:t>groups,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workforce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development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boards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schools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both </a:t>
            </a:r>
            <a:r>
              <a:rPr sz="2000" b="1" dirty="0">
                <a:latin typeface="Trebuchet MS"/>
                <a:cs typeface="Trebuchet MS"/>
              </a:rPr>
              <a:t>community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secondary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schools.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Multi-</a:t>
            </a:r>
            <a:r>
              <a:rPr sz="2000" b="1" dirty="0">
                <a:latin typeface="Trebuchet MS"/>
                <a:cs typeface="Trebuchet MS"/>
              </a:rPr>
              <a:t>Craft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Curriculum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(MC3),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TradesFutures</a:t>
            </a:r>
            <a:r>
              <a:rPr sz="2000" b="1" spc="-10" dirty="0">
                <a:latin typeface="Trebuchet MS"/>
                <a:cs typeface="Trebuchet MS"/>
              </a:rPr>
              <a:t>’ </a:t>
            </a:r>
            <a:r>
              <a:rPr sz="2000" b="1" dirty="0">
                <a:latin typeface="Trebuchet MS"/>
                <a:cs typeface="Trebuchet MS"/>
              </a:rPr>
              <a:t>comprehensive,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120-</a:t>
            </a:r>
            <a:r>
              <a:rPr sz="2000" b="1" dirty="0">
                <a:latin typeface="Trebuchet MS"/>
                <a:cs typeface="Trebuchet MS"/>
              </a:rPr>
              <a:t>hour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 </a:t>
            </a:r>
            <a:r>
              <a:rPr sz="2000" b="1" dirty="0">
                <a:latin typeface="Trebuchet MS"/>
                <a:cs typeface="Trebuchet MS"/>
              </a:rPr>
              <a:t>preparation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curriculum.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5EA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1050</Words>
  <Application>Microsoft Office PowerPoint</Application>
  <PresentationFormat>Custom</PresentationFormat>
  <Paragraphs>86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Raleway</vt:lpstr>
      <vt:lpstr>Trebuchet MS</vt:lpstr>
      <vt:lpstr>Office Theme</vt:lpstr>
      <vt:lpstr>NORTH AMERICA’S BUILDING TRADES UNIONS</vt:lpstr>
      <vt:lpstr>North America’s Building Trades Unions</vt:lpstr>
      <vt:lpstr>Registered Apprenticeship</vt:lpstr>
      <vt:lpstr>Building Trades Registered Apprenticeship</vt:lpstr>
      <vt:lpstr>Building Trades Registered Apprenticeship</vt:lpstr>
      <vt:lpstr>PowerPoint Presentation</vt:lpstr>
      <vt:lpstr>PowerPoint Presentation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The Multi-Craft Core Curriculum</vt:lpstr>
      <vt:lpstr>Apprenticeship Readiness Programs (ARPs)</vt:lpstr>
      <vt:lpstr>Overview of NABTU and TradesFutures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Braun</dc:creator>
  <cp:lastModifiedBy>Allison Balanc</cp:lastModifiedBy>
  <cp:revision>25</cp:revision>
  <dcterms:created xsi:type="dcterms:W3CDTF">2024-02-20T19:12:08Z</dcterms:created>
  <dcterms:modified xsi:type="dcterms:W3CDTF">2025-07-23T18:03:20Z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2024-02-20T00:00:00Z</vt:filetime>
  </property>
  <property fmtid="{D5CDD505-2E9C-101B-9397-08002B2CF9AE}" pid="5" name="Producer">
    <vt:lpwstr>Adobe PDF Library 20.9.95</vt:lpwstr>
  </property>
</Properties>
</file>